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emf" ContentType="image/x-emf"/>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3"/>
    <p:sldMasterId id="2147483663" r:id="rId4"/>
  </p:sldMasterIdLst>
  <p:notesMasterIdLst>
    <p:notesMasterId r:id="rId6"/>
  </p:notesMasterIdLst>
  <p:sldIdLst>
    <p:sldId id="256" r:id="rId5"/>
    <p:sldId id="258" r:id="rId7"/>
    <p:sldId id="257" r:id="rId8"/>
    <p:sldId id="262" r:id="rId9"/>
    <p:sldId id="269" r:id="rId10"/>
    <p:sldId id="270" r:id="rId11"/>
    <p:sldId id="294" r:id="rId12"/>
    <p:sldId id="273" r:id="rId13"/>
    <p:sldId id="280" r:id="rId14"/>
    <p:sldId id="291" r:id="rId15"/>
    <p:sldId id="311" r:id="rId16"/>
    <p:sldId id="313" r:id="rId17"/>
    <p:sldId id="285"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5183"/>
    <a:srgbClr val="F2F2F2"/>
    <a:srgbClr val="DFDDDD"/>
    <a:srgbClr val="D55757"/>
    <a:srgbClr val="456B8E"/>
    <a:srgbClr val="B60005"/>
    <a:srgbClr val="606060"/>
    <a:srgbClr val="585858"/>
    <a:srgbClr val="94AABD"/>
    <a:srgbClr val="F6F4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16" autoAdjust="0"/>
    <p:restoredTop sz="94660"/>
  </p:normalViewPr>
  <p:slideViewPr>
    <p:cSldViewPr snapToGrid="0">
      <p:cViewPr varScale="1">
        <p:scale>
          <a:sx n="119" d="100"/>
          <a:sy n="119" d="100"/>
        </p:scale>
        <p:origin x="84" y="90"/>
      </p:cViewPr>
      <p:guideLst>
        <p:guide/>
        <p:guide orient="horz" pos="-7"/>
        <p:guide orient="horz" pos="4320"/>
        <p:guide orient="horz" pos="2121"/>
        <p:guide pos="3906"/>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9F65E-29A0-4810-B083-69D8E68A7E7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F67177-20B5-4A78-A0DA-C5E69E3844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tags" Target="../tags/tag4.xm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tags" Target="../tags/tag5.xm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tags" Target="../tags/tag6.xm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F3D7C2D-4AD9-4B42-BA85-2BD9FAD838F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28009D9-BE11-4A99-8DA9-D9AEAEBF3372}"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B2C63EE-61F3-43DD-88E8-0045071CEBD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EDDF3C-6646-4B70-BE9D-84E1E036C77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l="43886" t="24127" r="39601" b="4444"/>
          <a:stretch>
            <a:fillRect/>
          </a:stretch>
        </p:blipFill>
        <p:spPr>
          <a:xfrm>
            <a:off x="0" y="0"/>
            <a:ext cx="4511040" cy="6858000"/>
          </a:xfrm>
          <a:custGeom>
            <a:avLst/>
            <a:gdLst>
              <a:gd name="connsiteX0" fmla="*/ 0 w 4511040"/>
              <a:gd name="connsiteY0" fmla="*/ 0 h 6858000"/>
              <a:gd name="connsiteX1" fmla="*/ 4511040 w 4511040"/>
              <a:gd name="connsiteY1" fmla="*/ 0 h 6858000"/>
              <a:gd name="connsiteX2" fmla="*/ 4511040 w 4511040"/>
              <a:gd name="connsiteY2" fmla="*/ 6858000 h 6858000"/>
              <a:gd name="connsiteX3" fmla="*/ 0 w 45110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11040" h="6858000">
                <a:moveTo>
                  <a:pt x="0" y="0"/>
                </a:moveTo>
                <a:lnTo>
                  <a:pt x="4511040" y="0"/>
                </a:lnTo>
                <a:lnTo>
                  <a:pt x="4511040" y="6858000"/>
                </a:lnTo>
                <a:lnTo>
                  <a:pt x="0" y="6858000"/>
                </a:lnTo>
                <a:close/>
              </a:path>
            </a:pathLst>
          </a:custGeom>
        </p:spPr>
      </p:pic>
      <p:sp>
        <p:nvSpPr>
          <p:cNvPr id="8" name="矩形 7"/>
          <p:cNvSpPr/>
          <p:nvPr userDrawn="1"/>
        </p:nvSpPr>
        <p:spPr>
          <a:xfrm>
            <a:off x="20320" y="0"/>
            <a:ext cx="4490720" cy="685800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20320" y="0"/>
            <a:ext cx="4531360" cy="6858000"/>
          </a:xfrm>
          <a:prstGeom prst="rect">
            <a:avLst/>
          </a:prstGeom>
          <a:solidFill>
            <a:schemeClr val="accent5">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p:nvPr userDrawn="1"/>
        </p:nvSpPr>
        <p:spPr>
          <a:xfrm>
            <a:off x="1117600" y="1069975"/>
            <a:ext cx="11436350" cy="4718050"/>
          </a:xfrm>
          <a:prstGeom prst="rect">
            <a:avLst/>
          </a:prstGeom>
          <a:noFill/>
          <a:ln w="25400">
            <a:solidFill>
              <a:srgbClr val="97BA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7" name="îṩḻïḓé"/>
          <p:cNvSpPr/>
          <p:nvPr userDrawn="1"/>
        </p:nvSpPr>
        <p:spPr bwMode="auto">
          <a:xfrm>
            <a:off x="9476838" y="2108990"/>
            <a:ext cx="3383474" cy="3443965"/>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87B8CC">
              <a:alpha val="22000"/>
            </a:srgbClr>
          </a:solidFill>
          <a:ln>
            <a:noFill/>
          </a:ln>
        </p:spPr>
        <p:txBody>
          <a:bodyPr anchor="ctr"/>
          <a:lstStyle/>
          <a:p>
            <a:pPr algn="ctr"/>
            <a:endParaRPr dirty="0"/>
          </a:p>
        </p:txBody>
      </p:sp>
      <p:sp>
        <p:nvSpPr>
          <p:cNvPr id="8" name="PA-矩形 18"/>
          <p:cNvSpPr/>
          <p:nvPr userDrawn="1">
            <p:custDataLst>
              <p:tags r:id="rId2"/>
            </p:custDataLst>
          </p:nvPr>
        </p:nvSpPr>
        <p:spPr>
          <a:xfrm>
            <a:off x="228298" y="1305045"/>
            <a:ext cx="1294050" cy="4455675"/>
          </a:xfrm>
          <a:prstGeom prst="rect">
            <a:avLst/>
          </a:prstGeom>
          <a:solidFill>
            <a:srgbClr val="29547B"/>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图片占位符 16"/>
          <p:cNvSpPr>
            <a:spLocks noGrp="1"/>
          </p:cNvSpPr>
          <p:nvPr>
            <p:ph type="pic" sz="quarter" idx="10"/>
          </p:nvPr>
        </p:nvSpPr>
        <p:spPr>
          <a:xfrm>
            <a:off x="1023938" y="1036638"/>
            <a:ext cx="4070350" cy="4830762"/>
          </a:xfrm>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4.798174E-06 3.7037E-06 L 0.05380958 3.7037E-06" pathEditMode="relative" rAng="0" ptsTypes="AA">
                                      <p:cBhvr>
                                        <p:cTn id="6" dur="2000" fill="hold"/>
                                        <p:tgtEl>
                                          <p:spTgt spid="8"/>
                                        </p:tgtEl>
                                        <p:attrNameLst>
                                          <p:attrName>ppt_x</p:attrName>
                                          <p:attrName>ppt_y</p:attrName>
                                        </p:attrNameLst>
                                      </p:cBhvr>
                                      <p:rCtr x="18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cxnSp>
        <p:nvCxnSpPr>
          <p:cNvPr id="8" name="直接连接符 7"/>
          <p:cNvCxnSpPr/>
          <p:nvPr userDrawn="1"/>
        </p:nvCxnSpPr>
        <p:spPr>
          <a:xfrm>
            <a:off x="619433" y="491612"/>
            <a:ext cx="481780" cy="0"/>
          </a:xfrm>
          <a:prstGeom prst="line">
            <a:avLst/>
          </a:prstGeom>
          <a:ln w="38100">
            <a:solidFill>
              <a:srgbClr val="29547B"/>
            </a:solidFill>
          </a:ln>
        </p:spPr>
        <p:style>
          <a:lnRef idx="1">
            <a:schemeClr val="accent1"/>
          </a:lnRef>
          <a:fillRef idx="0">
            <a:schemeClr val="accent1"/>
          </a:fillRef>
          <a:effectRef idx="0">
            <a:schemeClr val="accent1"/>
          </a:effectRef>
          <a:fontRef idx="minor">
            <a:schemeClr val="tx1"/>
          </a:fontRef>
        </p:style>
      </p:cxnSp>
      <p:grpSp>
        <p:nvGrpSpPr>
          <p:cNvPr id="10"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9218823" y="617928"/>
            <a:ext cx="2300077" cy="624170"/>
            <a:chOff x="2647449" y="2492374"/>
            <a:chExt cx="6897103" cy="1871663"/>
          </a:xfrm>
        </p:grpSpPr>
        <p:sp>
          <p:nvSpPr>
            <p:cNvPr id="11" name="íšľíḑe"/>
            <p:cNvSpPr/>
            <p:nvPr userDrawn="1"/>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íṧlíḓê"/>
            <p:cNvSpPr/>
            <p:nvPr userDrawn="1"/>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îṩḻïḓé"/>
            <p:cNvSpPr/>
            <p:nvPr userDrawn="1"/>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1" name="标题 20"/>
          <p:cNvSpPr>
            <a:spLocks noGrp="1"/>
          </p:cNvSpPr>
          <p:nvPr>
            <p:ph type="title"/>
          </p:nvPr>
        </p:nvSpPr>
        <p:spPr>
          <a:xfrm>
            <a:off x="481990" y="670551"/>
            <a:ext cx="8340997" cy="882720"/>
          </a:xfrm>
        </p:spPr>
        <p:txBody>
          <a:bodyPr>
            <a:normAutofit/>
          </a:bodyPr>
          <a:lstStyle>
            <a:lvl1pPr marL="0" algn="l" defTabSz="914400" rtl="0" eaLnBrk="1" latinLnBrk="0" hangingPunct="1">
              <a:defRPr lang="zh-CN" altLang="en-US" sz="3600" kern="1200" dirty="0">
                <a:solidFill>
                  <a:schemeClr val="tx1"/>
                </a:solidFill>
                <a:latin typeface="思源黑体 CN Normal" panose="020B0400000000000000" pitchFamily="34" charset="-122"/>
                <a:ea typeface="思源黑体 CN Normal" panose="020B0400000000000000" pitchFamily="34" charset="-122"/>
                <a:cs typeface="+mn-cs"/>
              </a:defRPr>
            </a:lvl1pPr>
          </a:lstStyle>
          <a:p>
            <a:r>
              <a:rPr lang="zh-CN" altLang="en-US" dirty="0"/>
              <a:t>单击此处编辑母版标题样式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CD0A6BC-0899-4D80-8A1E-DCD329887E22}"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EAC0B63-345B-4ECE-96D4-95892A61F48D}"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l="43886" t="24127" r="39601" b="4444"/>
          <a:stretch>
            <a:fillRect/>
          </a:stretch>
        </p:blipFill>
        <p:spPr>
          <a:xfrm>
            <a:off x="0" y="0"/>
            <a:ext cx="4511040" cy="6858000"/>
          </a:xfrm>
          <a:custGeom>
            <a:avLst/>
            <a:gdLst>
              <a:gd name="connsiteX0" fmla="*/ 0 w 4511040"/>
              <a:gd name="connsiteY0" fmla="*/ 0 h 6858000"/>
              <a:gd name="connsiteX1" fmla="*/ 4511040 w 4511040"/>
              <a:gd name="connsiteY1" fmla="*/ 0 h 6858000"/>
              <a:gd name="connsiteX2" fmla="*/ 4511040 w 4511040"/>
              <a:gd name="connsiteY2" fmla="*/ 6858000 h 6858000"/>
              <a:gd name="connsiteX3" fmla="*/ 0 w 45110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11040" h="6858000">
                <a:moveTo>
                  <a:pt x="0" y="0"/>
                </a:moveTo>
                <a:lnTo>
                  <a:pt x="4511040" y="0"/>
                </a:lnTo>
                <a:lnTo>
                  <a:pt x="4511040" y="6858000"/>
                </a:lnTo>
                <a:lnTo>
                  <a:pt x="0" y="6858000"/>
                </a:lnTo>
                <a:close/>
              </a:path>
            </a:pathLst>
          </a:custGeom>
        </p:spPr>
      </p:pic>
      <p:sp>
        <p:nvSpPr>
          <p:cNvPr id="8" name="矩形 7"/>
          <p:cNvSpPr/>
          <p:nvPr userDrawn="1"/>
        </p:nvSpPr>
        <p:spPr>
          <a:xfrm>
            <a:off x="20320" y="0"/>
            <a:ext cx="4490720" cy="685800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20320" y="0"/>
            <a:ext cx="4531360" cy="6858000"/>
          </a:xfrm>
          <a:prstGeom prst="rect">
            <a:avLst/>
          </a:prstGeom>
          <a:solidFill>
            <a:schemeClr val="accent5">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p:nvPr userDrawn="1"/>
        </p:nvSpPr>
        <p:spPr>
          <a:xfrm>
            <a:off x="1117600" y="1069975"/>
            <a:ext cx="11436350" cy="4718050"/>
          </a:xfrm>
          <a:prstGeom prst="rect">
            <a:avLst/>
          </a:prstGeom>
          <a:noFill/>
          <a:ln w="25400">
            <a:solidFill>
              <a:srgbClr val="97BA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6F4F7"/>
        </a:solidFill>
        <a:effectLst/>
      </p:bgPr>
    </p:bg>
    <p:spTree>
      <p:nvGrpSpPr>
        <p:cNvPr id="1" name=""/>
        <p:cNvGrpSpPr/>
        <p:nvPr/>
      </p:nvGrpSpPr>
      <p:grpSpPr>
        <a:xfrm>
          <a:off x="0" y="0"/>
          <a:ext cx="0" cy="0"/>
          <a:chOff x="0" y="0"/>
          <a:chExt cx="0" cy="0"/>
        </a:xfrm>
      </p:grpSpPr>
      <p:sp>
        <p:nvSpPr>
          <p:cNvPr id="5" name="矩形 4"/>
          <p:cNvSpPr/>
          <p:nvPr userDrawn="1"/>
        </p:nvSpPr>
        <p:spPr>
          <a:xfrm>
            <a:off x="205322" y="152400"/>
            <a:ext cx="11852476" cy="658715"/>
          </a:xfrm>
          <a:prstGeom prst="rect">
            <a:avLst/>
          </a:prstGeom>
          <a:solidFill>
            <a:schemeClr val="bg1"/>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69762" y="1126766"/>
            <a:ext cx="11852476" cy="5460794"/>
          </a:xfrm>
          <a:prstGeom prst="rect">
            <a:avLst/>
          </a:prstGeom>
          <a:solidFill>
            <a:schemeClr val="bg1"/>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396240" y="270441"/>
            <a:ext cx="1737360" cy="471466"/>
            <a:chOff x="2647449" y="2492374"/>
            <a:chExt cx="6897103" cy="1871663"/>
          </a:xfrm>
        </p:grpSpPr>
        <p:sp>
          <p:nvSpPr>
            <p:cNvPr id="8" name="íšľíḑe"/>
            <p:cNvSpPr/>
            <p:nvPr userDrawn="1"/>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 name="íṧlíḓê"/>
            <p:cNvSpPr/>
            <p:nvPr userDrawn="1"/>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 name="îṩḻïḓé"/>
            <p:cNvSpPr/>
            <p:nvPr userDrawn="1"/>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14" name="灯片编号占位符 5"/>
          <p:cNvSpPr>
            <a:spLocks noGrp="1"/>
          </p:cNvSpPr>
          <p:nvPr>
            <p:ph type="sldNum" sz="quarter" idx="4"/>
          </p:nvPr>
        </p:nvSpPr>
        <p:spPr>
          <a:xfrm>
            <a:off x="11241024" y="6222435"/>
            <a:ext cx="637032" cy="365125"/>
          </a:xfrm>
          <a:prstGeom prst="rect">
            <a:avLst/>
          </a:prstGeom>
        </p:spPr>
        <p:txBody>
          <a:bodyPr vert="horz" lIns="91440" tIns="45720" rIns="91440" bIns="45720" rtlCol="0" anchor="ctr"/>
          <a:lstStyle>
            <a:lvl1pPr algn="r">
              <a:defRPr sz="1400">
                <a:solidFill>
                  <a:schemeClr val="tx1">
                    <a:tint val="75000"/>
                  </a:schemeClr>
                </a:solidFill>
                <a:latin typeface="书体坊安景臣钢笔行书" panose="02010601030101010101" pitchFamily="2" charset="-122"/>
                <a:ea typeface="书体坊安景臣钢笔行书" panose="02010601030101010101" pitchFamily="2" charset="-122"/>
              </a:defRPr>
            </a:lvl1pPr>
          </a:lstStyle>
          <a:p>
            <a:fld id="{A30DD81B-ADF2-4E81-89E9-715225DDC310}" type="slidenum">
              <a:rPr lang="zh-CN" altLang="en-US" smtClean="0"/>
            </a:fld>
            <a:endParaRPr lang="zh-CN" altLang="en-US" dirty="0"/>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36938D5-D634-407F-A919-718F469FA80D}"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CA19C3F-523F-4B87-89CE-17A44054881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F3D7C2D-4AD9-4B42-BA85-2BD9FAD838F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28009D9-BE11-4A99-8DA9-D9AEAEBF3372}"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B2C63EE-61F3-43DD-88E8-0045071CEBD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EDDF3C-6646-4B70-BE9D-84E1E036C7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7" name="îṩḻïḓé"/>
          <p:cNvSpPr/>
          <p:nvPr userDrawn="1"/>
        </p:nvSpPr>
        <p:spPr bwMode="auto">
          <a:xfrm>
            <a:off x="9476838" y="2108990"/>
            <a:ext cx="3383474" cy="3443965"/>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87B8CC">
              <a:alpha val="22000"/>
            </a:srgbClr>
          </a:solidFill>
          <a:ln>
            <a:noFill/>
          </a:ln>
        </p:spPr>
        <p:txBody>
          <a:bodyPr anchor="ctr"/>
          <a:lstStyle/>
          <a:p>
            <a:pPr algn="ctr"/>
            <a:endParaRPr dirty="0"/>
          </a:p>
        </p:txBody>
      </p:sp>
      <p:sp>
        <p:nvSpPr>
          <p:cNvPr id="8" name="PA-矩形 18"/>
          <p:cNvSpPr/>
          <p:nvPr userDrawn="1">
            <p:custDataLst>
              <p:tags r:id="rId2"/>
            </p:custDataLst>
          </p:nvPr>
        </p:nvSpPr>
        <p:spPr>
          <a:xfrm>
            <a:off x="228298" y="1305045"/>
            <a:ext cx="1294050" cy="4455675"/>
          </a:xfrm>
          <a:prstGeom prst="rect">
            <a:avLst/>
          </a:prstGeom>
          <a:solidFill>
            <a:srgbClr val="29547B"/>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图片占位符 16"/>
          <p:cNvSpPr>
            <a:spLocks noGrp="1"/>
          </p:cNvSpPr>
          <p:nvPr>
            <p:ph type="pic" sz="quarter" idx="10"/>
          </p:nvPr>
        </p:nvSpPr>
        <p:spPr>
          <a:xfrm>
            <a:off x="1023938" y="1036638"/>
            <a:ext cx="4070350" cy="4830762"/>
          </a:xfrm>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4.798174E-06 3.7037E-06 L 0.05380958 3.7037E-06" pathEditMode="relative" rAng="0" ptsTypes="AA">
                                      <p:cBhvr>
                                        <p:cTn id="6" dur="2000" fill="hold"/>
                                        <p:tgtEl>
                                          <p:spTgt spid="8"/>
                                        </p:tgtEl>
                                        <p:attrNameLst>
                                          <p:attrName>ppt_x</p:attrName>
                                          <p:attrName>ppt_y</p:attrName>
                                        </p:attrNameLst>
                                      </p:cBhvr>
                                      <p:rCtr x="18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cxnSp>
        <p:nvCxnSpPr>
          <p:cNvPr id="8" name="直接连接符 7"/>
          <p:cNvCxnSpPr/>
          <p:nvPr userDrawn="1"/>
        </p:nvCxnSpPr>
        <p:spPr>
          <a:xfrm>
            <a:off x="619433" y="491612"/>
            <a:ext cx="481780" cy="0"/>
          </a:xfrm>
          <a:prstGeom prst="line">
            <a:avLst/>
          </a:prstGeom>
          <a:ln w="38100">
            <a:solidFill>
              <a:srgbClr val="29547B"/>
            </a:solidFill>
          </a:ln>
        </p:spPr>
        <p:style>
          <a:lnRef idx="1">
            <a:schemeClr val="accent1"/>
          </a:lnRef>
          <a:fillRef idx="0">
            <a:schemeClr val="accent1"/>
          </a:fillRef>
          <a:effectRef idx="0">
            <a:schemeClr val="accent1"/>
          </a:effectRef>
          <a:fontRef idx="minor">
            <a:schemeClr val="tx1"/>
          </a:fontRef>
        </p:style>
      </p:cxnSp>
      <p:grpSp>
        <p:nvGrpSpPr>
          <p:cNvPr id="10"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9218823" y="617928"/>
            <a:ext cx="2300077" cy="624170"/>
            <a:chOff x="2647449" y="2492374"/>
            <a:chExt cx="6897103" cy="1871663"/>
          </a:xfrm>
        </p:grpSpPr>
        <p:sp>
          <p:nvSpPr>
            <p:cNvPr id="11" name="íšľíḑe"/>
            <p:cNvSpPr/>
            <p:nvPr userDrawn="1"/>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íṧlíḓê"/>
            <p:cNvSpPr/>
            <p:nvPr userDrawn="1"/>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îṩḻïḓé"/>
            <p:cNvSpPr/>
            <p:nvPr userDrawn="1"/>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1" name="标题 20"/>
          <p:cNvSpPr>
            <a:spLocks noGrp="1"/>
          </p:cNvSpPr>
          <p:nvPr>
            <p:ph type="title"/>
          </p:nvPr>
        </p:nvSpPr>
        <p:spPr>
          <a:xfrm>
            <a:off x="481990" y="670551"/>
            <a:ext cx="8340997" cy="882720"/>
          </a:xfrm>
        </p:spPr>
        <p:txBody>
          <a:bodyPr>
            <a:normAutofit/>
          </a:bodyPr>
          <a:lstStyle>
            <a:lvl1pPr marL="0" algn="l" defTabSz="914400" rtl="0" eaLnBrk="1" latinLnBrk="0" hangingPunct="1">
              <a:defRPr lang="zh-CN" altLang="en-US" sz="3600" kern="1200" dirty="0">
                <a:solidFill>
                  <a:schemeClr val="tx1"/>
                </a:solidFill>
                <a:latin typeface="思源黑体 CN Normal" panose="020B0400000000000000" pitchFamily="34" charset="-122"/>
                <a:ea typeface="思源黑体 CN Normal" panose="020B0400000000000000" pitchFamily="34" charset="-122"/>
                <a:cs typeface="+mn-cs"/>
              </a:defRPr>
            </a:lvl1pPr>
          </a:lstStyle>
          <a:p>
            <a:r>
              <a:rPr lang="zh-CN" altLang="en-US" dirty="0"/>
              <a:t>单击此处编辑母版标题样式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CD0A6BC-0899-4D80-8A1E-DCD329887E22}"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EAC0B63-345B-4ECE-96D4-95892A61F48D}"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6F4F7"/>
        </a:solidFill>
        <a:effectLst/>
      </p:bgPr>
    </p:bg>
    <p:spTree>
      <p:nvGrpSpPr>
        <p:cNvPr id="1" name=""/>
        <p:cNvGrpSpPr/>
        <p:nvPr/>
      </p:nvGrpSpPr>
      <p:grpSpPr>
        <a:xfrm>
          <a:off x="0" y="0"/>
          <a:ext cx="0" cy="0"/>
          <a:chOff x="0" y="0"/>
          <a:chExt cx="0" cy="0"/>
        </a:xfrm>
      </p:grpSpPr>
      <p:sp>
        <p:nvSpPr>
          <p:cNvPr id="5" name="矩形 4"/>
          <p:cNvSpPr/>
          <p:nvPr userDrawn="1"/>
        </p:nvSpPr>
        <p:spPr>
          <a:xfrm>
            <a:off x="205322" y="152400"/>
            <a:ext cx="11852476" cy="658715"/>
          </a:xfrm>
          <a:prstGeom prst="rect">
            <a:avLst/>
          </a:prstGeom>
          <a:solidFill>
            <a:schemeClr val="bg1"/>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69762" y="1126766"/>
            <a:ext cx="11852476" cy="5460794"/>
          </a:xfrm>
          <a:prstGeom prst="rect">
            <a:avLst/>
          </a:prstGeom>
          <a:solidFill>
            <a:schemeClr val="bg1"/>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396240" y="270441"/>
            <a:ext cx="1737360" cy="471466"/>
            <a:chOff x="2647449" y="2492374"/>
            <a:chExt cx="6897103" cy="1871663"/>
          </a:xfrm>
        </p:grpSpPr>
        <p:sp>
          <p:nvSpPr>
            <p:cNvPr id="8" name="íšľíḑe"/>
            <p:cNvSpPr/>
            <p:nvPr userDrawn="1"/>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 name="íṧlíḓê"/>
            <p:cNvSpPr/>
            <p:nvPr userDrawn="1"/>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 name="îṩḻïḓé"/>
            <p:cNvSpPr/>
            <p:nvPr userDrawn="1"/>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14" name="灯片编号占位符 5"/>
          <p:cNvSpPr>
            <a:spLocks noGrp="1"/>
          </p:cNvSpPr>
          <p:nvPr>
            <p:ph type="sldNum" sz="quarter" idx="4"/>
          </p:nvPr>
        </p:nvSpPr>
        <p:spPr>
          <a:xfrm>
            <a:off x="11241024" y="6222435"/>
            <a:ext cx="637032" cy="365125"/>
          </a:xfrm>
          <a:prstGeom prst="rect">
            <a:avLst/>
          </a:prstGeom>
        </p:spPr>
        <p:txBody>
          <a:bodyPr vert="horz" lIns="91440" tIns="45720" rIns="91440" bIns="45720" rtlCol="0" anchor="ctr"/>
          <a:lstStyle>
            <a:lvl1pPr algn="r">
              <a:defRPr sz="1400">
                <a:solidFill>
                  <a:schemeClr val="tx1">
                    <a:tint val="75000"/>
                  </a:schemeClr>
                </a:solidFill>
                <a:latin typeface="书体坊安景臣钢笔行书" panose="02010601030101010101" pitchFamily="2" charset="-122"/>
                <a:ea typeface="书体坊安景臣钢笔行书" panose="02010601030101010101" pitchFamily="2" charset="-122"/>
              </a:defRPr>
            </a:lvl1pPr>
          </a:lstStyle>
          <a:p>
            <a:fld id="{A30DD81B-ADF2-4E81-89E9-715225DDC310}" type="slidenum">
              <a:rPr lang="zh-CN" altLang="en-US" smtClean="0"/>
            </a:fld>
            <a:endParaRPr lang="zh-CN" altLang="en-US" dirty="0"/>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36938D5-D634-407F-A919-718F469FA80D}"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CA19C3F-523F-4B87-89CE-17A44054881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3" Type="http://schemas.openxmlformats.org/officeDocument/2006/relationships/theme" Target="../theme/theme3.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81C1B9-ECA1-4BD5-A3AE-7E7371EA2C83}"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DD81B-ADF2-4E81-89E9-715225DDC310}"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81C1B9-ECA1-4BD5-A3AE-7E7371EA2C83}"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DD81B-ADF2-4E81-89E9-715225DDC310}"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tags" Target="../tags/tag10.xml"/><Relationship Id="rId5" Type="http://schemas.microsoft.com/office/2007/relationships/hdphoto" Target="../media/image3.wdp"/><Relationship Id="rId4" Type="http://schemas.openxmlformats.org/officeDocument/2006/relationships/image" Target="../media/image2.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11.e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vmlDrawing" Target="../drawings/vmlDrawing2.vml"/><Relationship Id="rId3" Type="http://schemas.openxmlformats.org/officeDocument/2006/relationships/slideLayout" Target="../slideLayouts/slideLayout20.xml"/><Relationship Id="rId2" Type="http://schemas.openxmlformats.org/officeDocument/2006/relationships/image" Target="../media/image12.emf"/><Relationship Id="rId1"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3.vml"/><Relationship Id="rId3" Type="http://schemas.openxmlformats.org/officeDocument/2006/relationships/slideLayout" Target="../slideLayouts/slideLayout20.xml"/><Relationship Id="rId2" Type="http://schemas.openxmlformats.org/officeDocument/2006/relationships/image" Target="../media/image12.emf"/><Relationship Id="rId1"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tags" Target="../tags/tag27.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tags" Target="../tags/tag26.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3.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3.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3.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PA-组合 2"/>
          <p:cNvGrpSpPr/>
          <p:nvPr>
            <p:custDataLst>
              <p:tags r:id="rId1"/>
            </p:custDataLst>
          </p:nvPr>
        </p:nvGrpSpPr>
        <p:grpSpPr>
          <a:xfrm>
            <a:off x="0" y="1"/>
            <a:ext cx="23029336" cy="9450624"/>
            <a:chOff x="0" y="1"/>
            <a:chExt cx="23029336" cy="9450624"/>
          </a:xfrm>
        </p:grpSpPr>
        <p:sp>
          <p:nvSpPr>
            <p:cNvPr id="2" name="PA-任意多边形 1"/>
            <p:cNvSpPr/>
            <p:nvPr>
              <p:custDataLst>
                <p:tags r:id="rId2"/>
              </p:custDataLst>
            </p:nvPr>
          </p:nvSpPr>
          <p:spPr>
            <a:xfrm>
              <a:off x="0" y="1"/>
              <a:ext cx="23029336" cy="9450624"/>
            </a:xfrm>
            <a:custGeom>
              <a:avLst/>
              <a:gdLst/>
              <a:ahLst/>
              <a:cxnLst/>
              <a:rect l="0" t="0" r="0" b="0"/>
              <a:pathLst>
                <a:path w="23029336" h="9450624">
                  <a:moveTo>
                    <a:pt x="0" y="0"/>
                  </a:moveTo>
                  <a:lnTo>
                    <a:pt x="23029335" y="0"/>
                  </a:lnTo>
                  <a:lnTo>
                    <a:pt x="23029335" y="9450623"/>
                  </a:lnTo>
                  <a:lnTo>
                    <a:pt x="0" y="9450623"/>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A-图片 4"/>
            <p:cNvPicPr>
              <a:picLocks noChangeAspect="1"/>
            </p:cNvPicPr>
            <p:nvPr>
              <p:custDataLst>
                <p:tags r:id="rId3"/>
              </p:custDataLst>
            </p:nvPr>
          </p:nvPicPr>
          <p:blipFill rotWithShape="1">
            <a:blip r:embed="rId4" cstate="print">
              <a:extLst>
                <a:ext uri="{BEBA8EAE-BF5A-486C-A8C5-ECC9F3942E4B}">
                  <a14:imgProps xmlns:a14="http://schemas.microsoft.com/office/drawing/2010/main">
                    <a14:imgLayer r:embed="rId5">
                      <a14:imgEffect>
                        <a14:brightnessContrast bright="25000"/>
                      </a14:imgEffect>
                      <a14:imgEffect>
                        <a14:colorTemperature colorTemp="7246"/>
                      </a14:imgEffect>
                    </a14:imgLayer>
                  </a14:imgProps>
                </a:ext>
                <a:ext uri="{28A0092B-C50C-407E-A947-70E740481C1C}">
                  <a14:useLocalDpi xmlns:a14="http://schemas.microsoft.com/office/drawing/2010/main" val="0"/>
                </a:ext>
              </a:extLst>
            </a:blip>
            <a:srcRect t="5967" r="22120" b="20061"/>
            <a:stretch>
              <a:fillRect/>
            </a:stretch>
          </p:blipFill>
          <p:spPr>
            <a:xfrm>
              <a:off x="0" y="1"/>
              <a:ext cx="12192000" cy="4963288"/>
            </a:xfrm>
            <a:prstGeom prst="rect">
              <a:avLst/>
            </a:prstGeom>
          </p:spPr>
        </p:pic>
      </p:grpSp>
      <p:sp>
        <p:nvSpPr>
          <p:cNvPr id="4" name="矩形 3"/>
          <p:cNvSpPr/>
          <p:nvPr/>
        </p:nvSpPr>
        <p:spPr>
          <a:xfrm>
            <a:off x="0" y="4968392"/>
            <a:ext cx="12192000" cy="1889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0" y="-5843"/>
            <a:ext cx="12192000" cy="4963288"/>
          </a:xfrm>
          <a:prstGeom prst="rect">
            <a:avLst/>
          </a:prstGeom>
          <a:gradFill flip="none" rotWithShape="1">
            <a:gsLst>
              <a:gs pos="0">
                <a:schemeClr val="bg1">
                  <a:alpha val="22000"/>
                </a:schemeClr>
              </a:gs>
              <a:gs pos="100000">
                <a:srgbClr val="9DD3FA">
                  <a:alpha val="4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257676"/>
            <a:ext cx="12192000" cy="710716"/>
          </a:xfrm>
          <a:prstGeom prst="rect">
            <a:avLst/>
          </a:prstGeom>
          <a:solidFill>
            <a:srgbClr val="1E4D7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占位符 23"/>
          <p:cNvSpPr txBox="1"/>
          <p:nvPr/>
        </p:nvSpPr>
        <p:spPr>
          <a:xfrm>
            <a:off x="8356600" y="4063641"/>
            <a:ext cx="3835400" cy="1107996"/>
          </a:xfrm>
          <a:prstGeom prst="rect">
            <a:avLst/>
          </a:prstGeom>
        </p:spPr>
        <p:txBody>
          <a:bodyPr wrap="square" lIns="0" tIns="0" rIns="0" bIns="0" anchor="b" anchorCtr="0">
            <a:spAutoFit/>
          </a:bodyPr>
          <a:lstStyle>
            <a:lvl1pPr marL="0" indent="0" algn="dist" defTabSz="914400" rtl="0" eaLnBrk="1" latinLnBrk="0" hangingPunct="1">
              <a:lnSpc>
                <a:spcPct val="90000"/>
              </a:lnSpc>
              <a:spcBef>
                <a:spcPts val="1000"/>
              </a:spcBef>
              <a:buFont typeface="Arial" panose="020B0604020202020204" pitchFamily="34" charset="0"/>
              <a:buNone/>
              <a:defRPr sz="5400" kern="1200">
                <a:solidFill>
                  <a:schemeClr val="bg1"/>
                </a:solidFill>
                <a:latin typeface="Arial Black" panose="020B0A04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sz="8000" b="1" dirty="0">
                <a:solidFill>
                  <a:schemeClr val="bg1">
                    <a:lumMod val="95000"/>
                  </a:schemeClr>
                </a:solidFill>
                <a:latin typeface="+mn-ea"/>
              </a:rPr>
              <a:t>REPORT</a:t>
            </a:r>
            <a:endParaRPr lang="zh-CN" altLang="en-US" sz="8000" b="1" dirty="0">
              <a:solidFill>
                <a:schemeClr val="bg1">
                  <a:lumMod val="95000"/>
                </a:schemeClr>
              </a:solidFill>
              <a:latin typeface="+mn-ea"/>
            </a:endParaRPr>
          </a:p>
        </p:txBody>
      </p:sp>
      <p:sp>
        <p:nvSpPr>
          <p:cNvPr id="34" name="文本框 33"/>
          <p:cNvSpPr txBox="1"/>
          <p:nvPr/>
        </p:nvSpPr>
        <p:spPr>
          <a:xfrm>
            <a:off x="265720" y="4418847"/>
            <a:ext cx="5212080" cy="645160"/>
          </a:xfrm>
          <a:prstGeom prst="rect">
            <a:avLst/>
          </a:prstGeom>
          <a:noFill/>
        </p:spPr>
        <p:txBody>
          <a:bodyPr wrap="none" rtlCol="0">
            <a:spAutoFit/>
          </a:bodyPr>
          <a:lstStyle/>
          <a:p>
            <a:pPr algn="l"/>
            <a:r>
              <a:rPr lang="zh-CN" altLang="en-US" sz="3600" dirty="0">
                <a:solidFill>
                  <a:schemeClr val="bg1"/>
                </a:solidFill>
                <a:latin typeface="思源黑体 CN Medium" panose="020B0600000000000000" pitchFamily="34" charset="-122"/>
                <a:ea typeface="思源黑体 CN Medium" panose="020B0600000000000000" pitchFamily="34" charset="-122"/>
              </a:rPr>
              <a:t>工资管理系统</a:t>
            </a:r>
            <a:r>
              <a:rPr lang="en-US" altLang="zh-CN" sz="3600" dirty="0">
                <a:solidFill>
                  <a:schemeClr val="bg1"/>
                </a:solidFill>
                <a:latin typeface="思源黑体 CN Medium" panose="020B0600000000000000" pitchFamily="34" charset="-122"/>
                <a:ea typeface="思源黑体 CN Medium" panose="020B0600000000000000" pitchFamily="34" charset="-122"/>
              </a:rPr>
              <a:t>--</a:t>
            </a:r>
            <a:r>
              <a:rPr lang="zh-CN" altLang="en-US" sz="3600" dirty="0">
                <a:solidFill>
                  <a:schemeClr val="bg1"/>
                </a:solidFill>
                <a:latin typeface="思源黑体 CN Medium" panose="020B0600000000000000" pitchFamily="34" charset="-122"/>
                <a:ea typeface="思源黑体 CN Medium" panose="020B0600000000000000" pitchFamily="34" charset="-122"/>
              </a:rPr>
              <a:t>需求分析</a:t>
            </a:r>
            <a:endParaRPr lang="zh-CN" altLang="en-US" sz="3600" dirty="0">
              <a:solidFill>
                <a:schemeClr val="bg1"/>
              </a:solidFill>
              <a:latin typeface="思源黑体 CN Medium" panose="020B0600000000000000" pitchFamily="34" charset="-122"/>
              <a:ea typeface="思源黑体 CN Medium" panose="020B0600000000000000" pitchFamily="34" charset="-122"/>
            </a:endParaRPr>
          </a:p>
        </p:txBody>
      </p:sp>
      <p:sp>
        <p:nvSpPr>
          <p:cNvPr id="35" name="文本框 34"/>
          <p:cNvSpPr txBox="1"/>
          <p:nvPr/>
        </p:nvSpPr>
        <p:spPr>
          <a:xfrm>
            <a:off x="8310300" y="3664390"/>
            <a:ext cx="3013967" cy="646331"/>
          </a:xfrm>
          <a:prstGeom prst="rect">
            <a:avLst/>
          </a:prstGeom>
          <a:noFill/>
        </p:spPr>
        <p:txBody>
          <a:bodyPr wrap="none" rtlCol="0">
            <a:spAutoFit/>
          </a:bodyPr>
          <a:lstStyle/>
          <a:p>
            <a:r>
              <a:rPr lang="en-US" altLang="zh-CN" sz="3600" dirty="0">
                <a:solidFill>
                  <a:schemeClr val="bg1"/>
                </a:solidFill>
              </a:rPr>
              <a:t>GRADUATION</a:t>
            </a:r>
            <a:endParaRPr lang="zh-CN" altLang="en-US" sz="3600" dirty="0">
              <a:solidFill>
                <a:schemeClr val="bg1"/>
              </a:solidFill>
            </a:endParaRPr>
          </a:p>
        </p:txBody>
      </p:sp>
      <p:sp>
        <p:nvSpPr>
          <p:cNvPr id="15" name="文本框 14"/>
          <p:cNvSpPr txBox="1"/>
          <p:nvPr/>
        </p:nvSpPr>
        <p:spPr>
          <a:xfrm>
            <a:off x="8752088" y="6267894"/>
            <a:ext cx="3152775" cy="398780"/>
          </a:xfrm>
          <a:prstGeom prst="rect">
            <a:avLst/>
          </a:prstGeom>
          <a:noFill/>
        </p:spPr>
        <p:txBody>
          <a:bodyPr wrap="none" rtlCol="0">
            <a:spAutoFit/>
          </a:bodyPr>
          <a:lstStyle/>
          <a:p>
            <a:r>
              <a:rPr lang="zh-CN" altLang="en-US" sz="2000" dirty="0">
                <a:solidFill>
                  <a:srgbClr val="29547B"/>
                </a:solidFill>
              </a:rPr>
              <a:t>汇报</a:t>
            </a:r>
            <a:r>
              <a:rPr lang="zh-CN" altLang="en-US" sz="2000" dirty="0">
                <a:solidFill>
                  <a:srgbClr val="29547B"/>
                </a:solidFill>
              </a:rPr>
              <a:t>日期：</a:t>
            </a:r>
            <a:fld id="{B2CF2A33-451D-44B3-A729-935AED514394}" type="datetime2">
              <a:rPr lang="zh-CN" altLang="en-US" sz="2000" dirty="0" smtClean="0">
                <a:solidFill>
                  <a:srgbClr val="29547B"/>
                </a:solidFill>
              </a:rPr>
            </a:fld>
            <a:endParaRPr lang="zh-CN" altLang="en-US" sz="2000" dirty="0">
              <a:solidFill>
                <a:srgbClr val="29547B"/>
              </a:solidFill>
            </a:endParaRPr>
          </a:p>
        </p:txBody>
      </p:sp>
      <p:grpSp>
        <p:nvGrpSpPr>
          <p:cNvPr id="11" name="组合 10"/>
          <p:cNvGrpSpPr/>
          <p:nvPr/>
        </p:nvGrpSpPr>
        <p:grpSpPr>
          <a:xfrm>
            <a:off x="392475" y="5255517"/>
            <a:ext cx="2649809" cy="461665"/>
            <a:chOff x="190535" y="5699548"/>
            <a:chExt cx="2529516" cy="461665"/>
          </a:xfrm>
        </p:grpSpPr>
        <p:sp>
          <p:nvSpPr>
            <p:cNvPr id="9" name="矩形: 圆角 8"/>
            <p:cNvSpPr/>
            <p:nvPr/>
          </p:nvSpPr>
          <p:spPr>
            <a:xfrm>
              <a:off x="190535" y="5699548"/>
              <a:ext cx="2529516" cy="461665"/>
            </a:xfrm>
            <a:prstGeom prst="roundRect">
              <a:avLst/>
            </a:prstGeom>
            <a:solidFill>
              <a:srgbClr val="035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文本框 11"/>
            <p:cNvSpPr txBox="1"/>
            <p:nvPr/>
          </p:nvSpPr>
          <p:spPr>
            <a:xfrm>
              <a:off x="265720" y="5730325"/>
              <a:ext cx="2339102" cy="398780"/>
            </a:xfrm>
            <a:prstGeom prst="rect">
              <a:avLst/>
            </a:prstGeom>
            <a:noFill/>
            <a:ln>
              <a:noFill/>
            </a:ln>
          </p:spPr>
          <p:txBody>
            <a:bodyPr wrap="square" rtlCol="0">
              <a:spAutoFit/>
            </a:bodyPr>
            <a:lstStyle/>
            <a:p>
              <a:r>
                <a:rPr lang="zh-CN" altLang="en-US" sz="2000" dirty="0">
                  <a:solidFill>
                    <a:schemeClr val="bg1"/>
                  </a:solidFill>
                </a:rPr>
                <a:t>汇报</a:t>
              </a:r>
              <a:r>
                <a:rPr lang="zh-CN" altLang="en-US" sz="2000" dirty="0">
                  <a:solidFill>
                    <a:schemeClr val="bg1"/>
                  </a:solidFill>
                </a:rPr>
                <a:t>人：刘云</a:t>
              </a:r>
              <a:endParaRPr lang="zh-CN" altLang="en-US" sz="2000" dirty="0">
                <a:solidFill>
                  <a:schemeClr val="bg1"/>
                </a:solidFill>
              </a:endParaRPr>
            </a:p>
          </p:txBody>
        </p:sp>
      </p:grpSp>
      <p:grpSp>
        <p:nvGrpSpPr>
          <p:cNvPr id="23" name="组合 22"/>
          <p:cNvGrpSpPr/>
          <p:nvPr/>
        </p:nvGrpSpPr>
        <p:grpSpPr>
          <a:xfrm>
            <a:off x="392476" y="5963118"/>
            <a:ext cx="7125335" cy="461645"/>
            <a:chOff x="-2724551" y="5870574"/>
            <a:chExt cx="6801867" cy="461645"/>
          </a:xfrm>
        </p:grpSpPr>
        <p:sp>
          <p:nvSpPr>
            <p:cNvPr id="24" name="矩形: 圆角 23"/>
            <p:cNvSpPr/>
            <p:nvPr/>
          </p:nvSpPr>
          <p:spPr>
            <a:xfrm>
              <a:off x="-2724551" y="5870574"/>
              <a:ext cx="6683663" cy="461645"/>
            </a:xfrm>
            <a:prstGeom prst="roundRect">
              <a:avLst/>
            </a:prstGeom>
            <a:solidFill>
              <a:srgbClr val="035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文本框 24"/>
            <p:cNvSpPr txBox="1"/>
            <p:nvPr/>
          </p:nvSpPr>
          <p:spPr>
            <a:xfrm>
              <a:off x="-2724551" y="5901689"/>
              <a:ext cx="6801867" cy="398780"/>
            </a:xfrm>
            <a:prstGeom prst="rect">
              <a:avLst/>
            </a:prstGeom>
            <a:noFill/>
            <a:ln>
              <a:noFill/>
            </a:ln>
          </p:spPr>
          <p:txBody>
            <a:bodyPr wrap="square" rtlCol="0">
              <a:spAutoFit/>
            </a:bodyPr>
            <a:lstStyle/>
            <a:p>
              <a:r>
                <a:rPr lang="zh-CN" altLang="en-US" sz="2000" dirty="0">
                  <a:solidFill>
                    <a:schemeClr val="bg1"/>
                  </a:solidFill>
                </a:rPr>
                <a:t>小组成员</a:t>
              </a:r>
              <a:r>
                <a:rPr lang="zh-CN" altLang="en-US" sz="2000" dirty="0">
                  <a:solidFill>
                    <a:schemeClr val="bg1"/>
                  </a:solidFill>
                </a:rPr>
                <a:t>：林志跃，詹宏远，汪晓松，杨名瑞，周建松，李喆</a:t>
              </a:r>
              <a:endParaRPr lang="zh-CN" altLang="en-US" sz="2000" dirty="0">
                <a:solidFill>
                  <a:schemeClr val="bg1"/>
                </a:solidFill>
              </a:endParaRPr>
            </a:p>
          </p:txBody>
        </p:sp>
      </p:grpSp>
      <p:grpSp>
        <p:nvGrpSpPr>
          <p:cNvPr id="22" name="组合 21"/>
          <p:cNvGrpSpPr/>
          <p:nvPr/>
        </p:nvGrpSpPr>
        <p:grpSpPr>
          <a:xfrm>
            <a:off x="11582394" y="6425183"/>
            <a:ext cx="293226" cy="242820"/>
            <a:chOff x="7067882" y="308299"/>
            <a:chExt cx="374640" cy="310239"/>
          </a:xfrm>
          <a:effectLst>
            <a:outerShdw blurRad="114300" dir="10800000" algn="r" rotWithShape="0">
              <a:srgbClr val="035183">
                <a:alpha val="43000"/>
              </a:srgbClr>
            </a:outerShdw>
          </a:effectLst>
        </p:grpSpPr>
        <p:cxnSp>
          <p:nvCxnSpPr>
            <p:cNvPr id="26" name="直接连接符 25"/>
            <p:cNvCxnSpPr/>
            <p:nvPr/>
          </p:nvCxnSpPr>
          <p:spPr>
            <a:xfrm>
              <a:off x="7067882" y="618538"/>
              <a:ext cx="369560" cy="0"/>
            </a:xfrm>
            <a:prstGeom prst="line">
              <a:avLst/>
            </a:prstGeom>
            <a:ln w="254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442522" y="308299"/>
              <a:ext cx="0" cy="310239"/>
            </a:xfrm>
            <a:prstGeom prst="line">
              <a:avLst/>
            </a:prstGeom>
            <a:ln w="25400" cap="sq">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8"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6"/>
            </p:custDataLst>
          </p:nvPr>
        </p:nvGrpSpPr>
        <p:grpSpPr>
          <a:xfrm>
            <a:off x="461710" y="635021"/>
            <a:ext cx="2067426" cy="561036"/>
            <a:chOff x="2647449" y="2492374"/>
            <a:chExt cx="6897103" cy="1871663"/>
          </a:xfrm>
          <a:solidFill>
            <a:srgbClr val="C00000"/>
          </a:solidFill>
        </p:grpSpPr>
        <p:sp>
          <p:nvSpPr>
            <p:cNvPr id="29" name="îṥḷídê"/>
            <p:cNvSpPr/>
            <p:nvPr/>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ŝḷidè"/>
            <p:cNvSpPr/>
            <p:nvPr/>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íSļîde"/>
            <p:cNvSpPr/>
            <p:nvPr/>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22000" fill="hold" nodeType="withEffect">
                                  <p:stCondLst>
                                    <p:cond delay="0"/>
                                  </p:stCondLst>
                                  <p:childTnLst>
                                    <p:animScale>
                                      <p:cBhvr>
                                        <p:cTn id="6" dur="10000" fill="hold"/>
                                        <p:tgtEl>
                                          <p:spTgt spid="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fld>
            <a:endParaRPr lang="zh-CN" altLang="en-US" dirty="0"/>
          </a:p>
        </p:txBody>
      </p:sp>
      <p:sp>
        <p:nvSpPr>
          <p:cNvPr id="19" name="文本框 18"/>
          <p:cNvSpPr txBox="1"/>
          <p:nvPr/>
        </p:nvSpPr>
        <p:spPr>
          <a:xfrm>
            <a:off x="624840" y="1528886"/>
            <a:ext cx="1249680" cy="52197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顶流层</a:t>
            </a:r>
            <a:endPar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cxnSp>
        <p:nvCxnSpPr>
          <p:cNvPr id="20" name="直接连接符 19"/>
          <p:cNvCxnSpPr/>
          <p:nvPr/>
        </p:nvCxnSpPr>
        <p:spPr>
          <a:xfrm>
            <a:off x="629897"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graphicFrame>
        <p:nvGraphicFramePr>
          <p:cNvPr id="3" name="对象 -2147482624"/>
          <p:cNvGraphicFramePr>
            <a:graphicFrameLocks noChangeAspect="1"/>
          </p:cNvGraphicFramePr>
          <p:nvPr/>
        </p:nvGraphicFramePr>
        <p:xfrm>
          <a:off x="1874520" y="2386330"/>
          <a:ext cx="7095490" cy="1384300"/>
        </p:xfrm>
        <a:graphic>
          <a:graphicData uri="http://schemas.openxmlformats.org/presentationml/2006/ole">
            <mc:AlternateContent xmlns:mc="http://schemas.openxmlformats.org/markup-compatibility/2006">
              <mc:Choice xmlns:v="urn:schemas-microsoft-com:vml" Requires="v">
                <p:oleObj spid="_x0000_s3076" name="" r:id="rId1" imgW="4984750" imgH="892175" progId="Visio.Drawing.15">
                  <p:embed/>
                </p:oleObj>
              </mc:Choice>
              <mc:Fallback>
                <p:oleObj name="" r:id="rId1" imgW="4984750" imgH="892175" progId="Visio.Drawing.15">
                  <p:embed/>
                  <p:pic>
                    <p:nvPicPr>
                      <p:cNvPr id="0" name="图片 3075"/>
                      <p:cNvPicPr/>
                      <p:nvPr/>
                    </p:nvPicPr>
                    <p:blipFill>
                      <a:blip r:embed="rId2"/>
                      <a:stretch>
                        <a:fillRect/>
                      </a:stretch>
                    </p:blipFill>
                    <p:spPr>
                      <a:xfrm>
                        <a:off x="1874520" y="2386330"/>
                        <a:ext cx="7095490" cy="1384300"/>
                      </a:xfrm>
                      <a:prstGeom prst="rect">
                        <a:avLst/>
                      </a:prstGeom>
                      <a:noFill/>
                      <a:ln w="38100">
                        <a:noFill/>
                        <a:miter/>
                      </a:ln>
                    </p:spPr>
                  </p:pic>
                </p:oleObj>
              </mc:Fallback>
            </mc:AlternateContent>
          </a:graphicData>
        </a:graphic>
      </p:graphicFrame>
      <p:sp>
        <p:nvSpPr>
          <p:cNvPr id="4" name="文本框 3"/>
          <p:cNvSpPr txBox="1"/>
          <p:nvPr/>
        </p:nvSpPr>
        <p:spPr>
          <a:xfrm>
            <a:off x="2684780" y="4233545"/>
            <a:ext cx="5475605" cy="645160"/>
          </a:xfrm>
          <a:prstGeom prst="rect">
            <a:avLst/>
          </a:prstGeom>
          <a:noFill/>
        </p:spPr>
        <p:txBody>
          <a:bodyPr wrap="square" rtlCol="0">
            <a:spAutoFit/>
          </a:bodyPr>
          <a:p>
            <a:r>
              <a:rPr lang="zh-CN" altLang="en-US"/>
              <a:t>通过顶层流图，可以直观了解系统的使用情况及需求，知道信息与相应人员的交互情况及可以访问的权限。</a:t>
            </a: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fld>
            <a:endParaRPr lang="zh-CN" altLang="en-US" dirty="0"/>
          </a:p>
        </p:txBody>
      </p:sp>
      <p:sp>
        <p:nvSpPr>
          <p:cNvPr id="19" name="文本框 18"/>
          <p:cNvSpPr txBox="1"/>
          <p:nvPr/>
        </p:nvSpPr>
        <p:spPr>
          <a:xfrm>
            <a:off x="624840" y="1528886"/>
            <a:ext cx="1249680" cy="52197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结构图</a:t>
            </a:r>
            <a:endPar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cxnSp>
        <p:nvCxnSpPr>
          <p:cNvPr id="20" name="直接连接符 19"/>
          <p:cNvCxnSpPr/>
          <p:nvPr/>
        </p:nvCxnSpPr>
        <p:spPr>
          <a:xfrm>
            <a:off x="629897"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graphicFrame>
        <p:nvGraphicFramePr>
          <p:cNvPr id="3" name="对象 -2147482623"/>
          <p:cNvGraphicFramePr>
            <a:graphicFrameLocks noChangeAspect="1"/>
          </p:cNvGraphicFramePr>
          <p:nvPr/>
        </p:nvGraphicFramePr>
        <p:xfrm>
          <a:off x="5681980" y="1427480"/>
          <a:ext cx="5294630" cy="4574540"/>
        </p:xfrm>
        <a:graphic>
          <a:graphicData uri="http://schemas.openxmlformats.org/presentationml/2006/ole">
            <mc:AlternateContent xmlns:mc="http://schemas.openxmlformats.org/markup-compatibility/2006">
              <mc:Choice xmlns:v="urn:schemas-microsoft-com:vml" Requires="v">
                <p:oleObj spid="_x0000_s3076" name="" r:id="rId1" imgW="4672330" imgH="4036695" progId="Visio.Drawing.15">
                  <p:embed/>
                </p:oleObj>
              </mc:Choice>
              <mc:Fallback>
                <p:oleObj name="" r:id="rId1" imgW="4672330" imgH="4036695" progId="Visio.Drawing.15">
                  <p:embed/>
                  <p:pic>
                    <p:nvPicPr>
                      <p:cNvPr id="0" name="图片 3075"/>
                      <p:cNvPicPr/>
                      <p:nvPr/>
                    </p:nvPicPr>
                    <p:blipFill>
                      <a:blip r:embed="rId2"/>
                      <a:stretch>
                        <a:fillRect/>
                      </a:stretch>
                    </p:blipFill>
                    <p:spPr>
                      <a:xfrm>
                        <a:off x="5681980" y="1427480"/>
                        <a:ext cx="5294630" cy="4574540"/>
                      </a:xfrm>
                      <a:prstGeom prst="rect">
                        <a:avLst/>
                      </a:prstGeom>
                      <a:noFill/>
                      <a:ln w="38100">
                        <a:noFill/>
                        <a:miter/>
                      </a:ln>
                    </p:spPr>
                  </p:pic>
                </p:oleObj>
              </mc:Fallback>
            </mc:AlternateContent>
          </a:graphicData>
        </a:graphic>
      </p:graphicFrame>
      <p:sp>
        <p:nvSpPr>
          <p:cNvPr id="5" name="文本框 4"/>
          <p:cNvSpPr txBox="1"/>
          <p:nvPr/>
        </p:nvSpPr>
        <p:spPr>
          <a:xfrm>
            <a:off x="641985" y="2402840"/>
            <a:ext cx="4916170" cy="2922905"/>
          </a:xfrm>
          <a:prstGeom prst="rect">
            <a:avLst/>
          </a:prstGeom>
          <a:noFill/>
        </p:spPr>
        <p:txBody>
          <a:bodyPr wrap="square" rtlCol="0">
            <a:spAutoFit/>
          </a:bodyPr>
          <a:p>
            <a:pPr algn="l"/>
            <a:r>
              <a:rPr lang="zh-CN" altLang="en-US"/>
              <a:t>（1）</a:t>
            </a:r>
            <a:r>
              <a:rPr lang="zh-CN" altLang="en-US" b="1"/>
              <a:t>工资管理</a:t>
            </a:r>
            <a:endParaRPr lang="zh-CN" altLang="en-US"/>
          </a:p>
          <a:p>
            <a:pPr algn="l"/>
            <a:r>
              <a:rPr lang="zh-CN" altLang="en-US" b="1"/>
              <a:t>工资标准的管理：</a:t>
            </a:r>
            <a:r>
              <a:rPr lang="zh-CN" altLang="en-US" sz="1600"/>
              <a:t>增、查、改等管理。</a:t>
            </a:r>
            <a:endParaRPr lang="zh-CN" altLang="en-US" sz="1600"/>
          </a:p>
          <a:p>
            <a:pPr algn="l"/>
            <a:r>
              <a:rPr lang="zh-CN" altLang="en-US" b="1"/>
              <a:t>职工工资信息管理：</a:t>
            </a:r>
            <a:r>
              <a:rPr lang="zh-CN" altLang="en-US" sz="1600"/>
              <a:t>增、查、改等管理。新进厂员工由管理人员将入厂人员编码并将其具体信息录入系统数据库。员工信息修改，员工信息由于工作人员的疏忽而出现错误时，可修改其信息。管理员按不同方式杏询、统计，员工按不同方式查询。</a:t>
            </a:r>
            <a:endParaRPr lang="zh-CN" altLang="en-US"/>
          </a:p>
          <a:p>
            <a:pPr algn="l"/>
            <a:r>
              <a:rPr lang="zh-CN" altLang="en-US" b="1"/>
              <a:t>员工离职：</a:t>
            </a:r>
            <a:r>
              <a:rPr lang="zh-CN" altLang="en-US" sz="1600"/>
              <a:t>某些员工因工作不利、身体等情况离开公司不再是公司员工，这些员工就要在工资信息表中的除去。即从工资信息表中删去此员工的工资记录，保留其个人信息。</a:t>
            </a:r>
            <a:endParaRPr lang="zh-CN" altLang="en-US" sz="16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fld>
            <a:endParaRPr lang="zh-CN" altLang="en-US" dirty="0"/>
          </a:p>
        </p:txBody>
      </p:sp>
      <p:sp>
        <p:nvSpPr>
          <p:cNvPr id="19" name="文本框 18"/>
          <p:cNvSpPr txBox="1"/>
          <p:nvPr/>
        </p:nvSpPr>
        <p:spPr>
          <a:xfrm>
            <a:off x="624840" y="1528886"/>
            <a:ext cx="1249680" cy="52197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结构图</a:t>
            </a:r>
            <a:endPar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cxnSp>
        <p:nvCxnSpPr>
          <p:cNvPr id="20" name="直接连接符 19"/>
          <p:cNvCxnSpPr/>
          <p:nvPr/>
        </p:nvCxnSpPr>
        <p:spPr>
          <a:xfrm>
            <a:off x="629897"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graphicFrame>
        <p:nvGraphicFramePr>
          <p:cNvPr id="3" name="对象 -2147482623"/>
          <p:cNvGraphicFramePr>
            <a:graphicFrameLocks noChangeAspect="1"/>
          </p:cNvGraphicFramePr>
          <p:nvPr/>
        </p:nvGraphicFramePr>
        <p:xfrm>
          <a:off x="5681980" y="1427480"/>
          <a:ext cx="5294630" cy="4574540"/>
        </p:xfrm>
        <a:graphic>
          <a:graphicData uri="http://schemas.openxmlformats.org/presentationml/2006/ole">
            <mc:AlternateContent xmlns:mc="http://schemas.openxmlformats.org/markup-compatibility/2006">
              <mc:Choice xmlns:v="urn:schemas-microsoft-com:vml" Requires="v">
                <p:oleObj spid="_x0000_s3076" name="" r:id="rId1" imgW="4672330" imgH="4036695" progId="Visio.Drawing.15">
                  <p:embed/>
                </p:oleObj>
              </mc:Choice>
              <mc:Fallback>
                <p:oleObj name="" r:id="rId1" imgW="4672330" imgH="4036695" progId="Visio.Drawing.15">
                  <p:embed/>
                  <p:pic>
                    <p:nvPicPr>
                      <p:cNvPr id="0" name="图片 3075"/>
                      <p:cNvPicPr/>
                      <p:nvPr/>
                    </p:nvPicPr>
                    <p:blipFill>
                      <a:blip r:embed="rId2"/>
                      <a:stretch>
                        <a:fillRect/>
                      </a:stretch>
                    </p:blipFill>
                    <p:spPr>
                      <a:xfrm>
                        <a:off x="5681980" y="1427480"/>
                        <a:ext cx="5294630" cy="4574540"/>
                      </a:xfrm>
                      <a:prstGeom prst="rect">
                        <a:avLst/>
                      </a:prstGeom>
                      <a:noFill/>
                      <a:ln w="38100">
                        <a:noFill/>
                        <a:miter/>
                      </a:ln>
                    </p:spPr>
                  </p:pic>
                </p:oleObj>
              </mc:Fallback>
            </mc:AlternateContent>
          </a:graphicData>
        </a:graphic>
      </p:graphicFrame>
      <p:sp>
        <p:nvSpPr>
          <p:cNvPr id="4" name="文本框 3"/>
          <p:cNvSpPr txBox="1"/>
          <p:nvPr/>
        </p:nvSpPr>
        <p:spPr>
          <a:xfrm>
            <a:off x="487680" y="2145030"/>
            <a:ext cx="4448175" cy="1137285"/>
          </a:xfrm>
          <a:prstGeom prst="rect">
            <a:avLst/>
          </a:prstGeom>
          <a:noFill/>
        </p:spPr>
        <p:txBody>
          <a:bodyPr wrap="square" rtlCol="0">
            <a:spAutoFit/>
          </a:bodyPr>
          <a:p>
            <a:pPr algn="l"/>
            <a:r>
              <a:rPr lang="zh-CN" altLang="en-US"/>
              <a:t>（2）</a:t>
            </a:r>
            <a:r>
              <a:rPr lang="zh-CN" altLang="en-US" b="1"/>
              <a:t>员工管理</a:t>
            </a:r>
            <a:endParaRPr lang="zh-CN" altLang="en-US"/>
          </a:p>
          <a:p>
            <a:pPr algn="l"/>
            <a:r>
              <a:rPr lang="zh-CN" altLang="en-US" b="1"/>
              <a:t>员工类别信息管理：</a:t>
            </a:r>
            <a:r>
              <a:rPr lang="zh-CN" altLang="en-US" sz="1600"/>
              <a:t>增、查、改等管理。</a:t>
            </a:r>
            <a:endParaRPr lang="zh-CN" altLang="en-US" sz="1600"/>
          </a:p>
          <a:p>
            <a:pPr algn="l"/>
            <a:r>
              <a:rPr lang="zh-CN" altLang="en-US" sz="1600"/>
              <a:t>员工信息管理：办理、休假、离职、辞退、录入、修改、删除员工工资信息。</a:t>
            </a:r>
            <a:endParaRPr lang="zh-CN" altLang="en-US" sz="1600"/>
          </a:p>
        </p:txBody>
      </p:sp>
      <p:sp>
        <p:nvSpPr>
          <p:cNvPr id="5" name="文本框 4"/>
          <p:cNvSpPr txBox="1"/>
          <p:nvPr/>
        </p:nvSpPr>
        <p:spPr>
          <a:xfrm>
            <a:off x="487680" y="3387725"/>
            <a:ext cx="5634355" cy="3199765"/>
          </a:xfrm>
          <a:prstGeom prst="rect">
            <a:avLst/>
          </a:prstGeom>
          <a:noFill/>
        </p:spPr>
        <p:txBody>
          <a:bodyPr wrap="square" rtlCol="0">
            <a:spAutoFit/>
          </a:bodyPr>
          <a:p>
            <a:pPr algn="l"/>
            <a:r>
              <a:rPr lang="zh-CN" altLang="en-US"/>
              <a:t>（3）工资统计管理</a:t>
            </a:r>
            <a:endParaRPr lang="zh-CN" altLang="en-US"/>
          </a:p>
          <a:p>
            <a:pPr algn="l"/>
            <a:r>
              <a:rPr lang="zh-CN" altLang="en-US" b="1"/>
              <a:t>出勤管理：</a:t>
            </a:r>
            <a:r>
              <a:rPr lang="zh-CN" altLang="en-US" sz="1600"/>
              <a:t>为提高工作人员的积极性，对职工的出勤进行记录，以便对职工进行更好的管理。</a:t>
            </a:r>
            <a:endParaRPr lang="zh-CN" altLang="en-US" sz="1600"/>
          </a:p>
          <a:p>
            <a:pPr algn="l"/>
            <a:r>
              <a:rPr lang="zh-CN" altLang="en-US"/>
              <a:t>基本工资管理：</a:t>
            </a:r>
            <a:r>
              <a:rPr lang="zh-CN" altLang="en-US" sz="1600"/>
              <a:t>按每个部门员工的职位不同设置不同的工资标准。</a:t>
            </a:r>
            <a:endParaRPr lang="zh-CN" altLang="en-US"/>
          </a:p>
          <a:p>
            <a:pPr algn="l"/>
            <a:r>
              <a:rPr lang="zh-CN" altLang="en-US" b="1"/>
              <a:t>加班管理：</a:t>
            </a:r>
            <a:r>
              <a:rPr lang="zh-CN" altLang="en-US" sz="1600"/>
              <a:t>为了提高公司的效益和产量，对于加班人员给以资金上的鼓励，记录一个月以来的加班时间（每天下午上班时间开始更新最晚到下午下班时间、如有原因不能及时更新必须在系统中给以提示），便于结算。</a:t>
            </a:r>
            <a:endParaRPr lang="zh-CN" altLang="en-US"/>
          </a:p>
          <a:p>
            <a:pPr algn="l"/>
            <a:r>
              <a:rPr lang="zh-CN" altLang="en-US" b="1"/>
              <a:t>结算工资管理：</a:t>
            </a:r>
            <a:r>
              <a:rPr lang="zh-CN" altLang="en-US" sz="1600"/>
              <a:t>查、修改等管理，根据一个月的出勤、加班、基本工资情况计算总的工资（由于编者能力有限，暂时不考虑缴税和社保等问题）。</a:t>
            </a:r>
            <a:endParaRPr lang="zh-CN" altLang="en-US" sz="16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图片 4"/>
          <p:cNvPicPr>
            <a:picLocks noChangeAspect="1"/>
          </p:cNvPicPr>
          <p:nvPr>
            <p:custDataLst>
              <p:tags r:id="rId1"/>
            </p:custDataLst>
          </p:nvPr>
        </p:nvPicPr>
        <p:blipFill rotWithShape="1">
          <a:blip r:embed="rId2" cstate="print">
            <a:extLst>
              <a:ext uri="{BEBA8EAE-BF5A-486C-A8C5-ECC9F3942E4B}">
                <a14:imgProps xmlns:a14="http://schemas.microsoft.com/office/drawing/2010/main">
                  <a14:imgLayer r:embed="rId3">
                    <a14:imgEffect>
                      <a14:brightnessContrast bright="25000"/>
                    </a14:imgEffect>
                    <a14:imgEffect>
                      <a14:colorTemperature colorTemp="7246"/>
                    </a14:imgEffect>
                  </a14:imgLayer>
                </a14:imgProps>
              </a:ext>
              <a:ext uri="{28A0092B-C50C-407E-A947-70E740481C1C}">
                <a14:useLocalDpi xmlns:a14="http://schemas.microsoft.com/office/drawing/2010/main" val="0"/>
              </a:ext>
            </a:extLst>
          </a:blip>
          <a:srcRect t="-1303" r="23589" b="454"/>
          <a:stretch>
            <a:fillRect/>
          </a:stretch>
        </p:blipFill>
        <p:spPr>
          <a:xfrm>
            <a:off x="0" y="-38685"/>
            <a:ext cx="12192000" cy="6896685"/>
          </a:xfrm>
          <a:prstGeom prst="rect">
            <a:avLst/>
          </a:prstGeom>
        </p:spPr>
      </p:pic>
      <p:sp>
        <p:nvSpPr>
          <p:cNvPr id="10" name="矩形 9"/>
          <p:cNvSpPr/>
          <p:nvPr/>
        </p:nvSpPr>
        <p:spPr>
          <a:xfrm>
            <a:off x="0" y="-13869"/>
            <a:ext cx="12192000" cy="6871869"/>
          </a:xfrm>
          <a:prstGeom prst="rect">
            <a:avLst/>
          </a:prstGeom>
          <a:gradFill flip="none" rotWithShape="1">
            <a:gsLst>
              <a:gs pos="0">
                <a:schemeClr val="bg1">
                  <a:alpha val="22000"/>
                </a:schemeClr>
              </a:gs>
              <a:gs pos="100000">
                <a:schemeClr val="accent5">
                  <a:lumMod val="50000"/>
                  <a:alpha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3869"/>
            <a:ext cx="12192000" cy="6871869"/>
          </a:xfrm>
          <a:prstGeom prst="rect">
            <a:avLst/>
          </a:prstGeom>
          <a:gradFill flip="none" rotWithShape="1">
            <a:gsLst>
              <a:gs pos="22058">
                <a:srgbClr val="C8D3DE">
                  <a:alpha val="69000"/>
                </a:srgbClr>
              </a:gs>
              <a:gs pos="41000">
                <a:srgbClr val="99AEC2">
                  <a:alpha val="44000"/>
                </a:srgbClr>
              </a:gs>
              <a:gs pos="0">
                <a:schemeClr val="bg1">
                  <a:alpha val="69000"/>
                </a:schemeClr>
              </a:gs>
              <a:gs pos="100000">
                <a:schemeClr val="accent5">
                  <a:lumMod val="50000"/>
                  <a:alpha val="69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0" y="3664390"/>
            <a:ext cx="12192000" cy="1906498"/>
            <a:chOff x="0" y="3664390"/>
            <a:chExt cx="12192000" cy="1906498"/>
          </a:xfrm>
        </p:grpSpPr>
        <p:sp>
          <p:nvSpPr>
            <p:cNvPr id="11" name="矩形 10"/>
            <p:cNvSpPr/>
            <p:nvPr/>
          </p:nvSpPr>
          <p:spPr>
            <a:xfrm>
              <a:off x="0" y="4257676"/>
              <a:ext cx="12192000" cy="1313212"/>
            </a:xfrm>
            <a:prstGeom prst="rect">
              <a:avLst/>
            </a:prstGeom>
            <a:solidFill>
              <a:srgbClr val="1E4D7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占位符 23"/>
            <p:cNvSpPr txBox="1"/>
            <p:nvPr/>
          </p:nvSpPr>
          <p:spPr>
            <a:xfrm>
              <a:off x="8356600" y="4063641"/>
              <a:ext cx="3835400" cy="1107996"/>
            </a:xfrm>
            <a:prstGeom prst="rect">
              <a:avLst/>
            </a:prstGeom>
          </p:spPr>
          <p:txBody>
            <a:bodyPr wrap="square" lIns="0" tIns="0" rIns="0" bIns="0" anchor="b" anchorCtr="0">
              <a:spAutoFit/>
            </a:bodyPr>
            <a:lstStyle>
              <a:lvl1pPr marL="0" indent="0" algn="dist" defTabSz="914400" rtl="0" eaLnBrk="1" latinLnBrk="0" hangingPunct="1">
                <a:lnSpc>
                  <a:spcPct val="90000"/>
                </a:lnSpc>
                <a:spcBef>
                  <a:spcPts val="1000"/>
                </a:spcBef>
                <a:buFont typeface="Arial" panose="020B0604020202020204" pitchFamily="34" charset="0"/>
                <a:buNone/>
                <a:defRPr sz="5400" kern="1200">
                  <a:solidFill>
                    <a:schemeClr val="bg1"/>
                  </a:solidFill>
                  <a:latin typeface="Arial Black" panose="020B0A04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sz="8000" b="1" dirty="0">
                  <a:solidFill>
                    <a:schemeClr val="bg1">
                      <a:lumMod val="95000"/>
                    </a:schemeClr>
                  </a:solidFill>
                  <a:latin typeface="+mn-ea"/>
                </a:rPr>
                <a:t>REPORT</a:t>
              </a:r>
              <a:endParaRPr lang="zh-CN" altLang="en-US" sz="8000" b="1" dirty="0">
                <a:solidFill>
                  <a:schemeClr val="bg1">
                    <a:lumMod val="95000"/>
                  </a:schemeClr>
                </a:solidFill>
                <a:latin typeface="+mn-ea"/>
              </a:endParaRPr>
            </a:p>
          </p:txBody>
        </p:sp>
        <p:sp>
          <p:nvSpPr>
            <p:cNvPr id="13" name="文本框 12"/>
            <p:cNvSpPr txBox="1"/>
            <p:nvPr/>
          </p:nvSpPr>
          <p:spPr>
            <a:xfrm>
              <a:off x="265720" y="4418847"/>
              <a:ext cx="5212080" cy="645160"/>
            </a:xfrm>
            <a:prstGeom prst="rect">
              <a:avLst/>
            </a:prstGeom>
            <a:noFill/>
          </p:spPr>
          <p:txBody>
            <a:bodyPr wrap="none" rtlCol="0">
              <a:spAutoFit/>
            </a:bodyPr>
            <a:lstStyle/>
            <a:p>
              <a:r>
                <a:rPr lang="zh-CN" altLang="en-US" sz="3600" dirty="0">
                  <a:solidFill>
                    <a:schemeClr val="bg1"/>
                  </a:solidFill>
                  <a:latin typeface="思源黑体 CN Medium" panose="020B0600000000000000" pitchFamily="34" charset="-122"/>
                  <a:ea typeface="思源黑体 CN Medium" panose="020B0600000000000000" pitchFamily="34" charset="-122"/>
                </a:rPr>
                <a:t>工资管理系统</a:t>
              </a:r>
              <a:r>
                <a:rPr lang="en-US" altLang="zh-CN" sz="3600" dirty="0">
                  <a:solidFill>
                    <a:schemeClr val="bg1"/>
                  </a:solidFill>
                  <a:latin typeface="思源黑体 CN Medium" panose="020B0600000000000000" pitchFamily="34" charset="-122"/>
                  <a:ea typeface="思源黑体 CN Medium" panose="020B0600000000000000" pitchFamily="34" charset="-122"/>
                </a:rPr>
                <a:t>--</a:t>
              </a:r>
              <a:r>
                <a:rPr lang="zh-CN" altLang="en-US" sz="3600" dirty="0">
                  <a:solidFill>
                    <a:schemeClr val="bg1"/>
                  </a:solidFill>
                  <a:latin typeface="思源黑体 CN Medium" panose="020B0600000000000000" pitchFamily="34" charset="-122"/>
                  <a:ea typeface="思源黑体 CN Medium" panose="020B0600000000000000" pitchFamily="34" charset="-122"/>
                </a:rPr>
                <a:t>需求分析</a:t>
              </a:r>
              <a:endParaRPr lang="zh-CN" altLang="en-US" sz="3600" dirty="0">
                <a:solidFill>
                  <a:schemeClr val="bg1"/>
                </a:solidFill>
                <a:latin typeface="思源黑体 CN Medium" panose="020B0600000000000000" pitchFamily="34" charset="-122"/>
                <a:ea typeface="思源黑体 CN Medium" panose="020B0600000000000000" pitchFamily="34" charset="-122"/>
              </a:endParaRPr>
            </a:p>
          </p:txBody>
        </p:sp>
        <p:sp>
          <p:nvSpPr>
            <p:cNvPr id="14" name="文本框 13"/>
            <p:cNvSpPr txBox="1"/>
            <p:nvPr/>
          </p:nvSpPr>
          <p:spPr>
            <a:xfrm>
              <a:off x="8310300" y="3664390"/>
              <a:ext cx="3013967" cy="646331"/>
            </a:xfrm>
            <a:prstGeom prst="rect">
              <a:avLst/>
            </a:prstGeom>
            <a:noFill/>
          </p:spPr>
          <p:txBody>
            <a:bodyPr wrap="none" rtlCol="0">
              <a:spAutoFit/>
            </a:bodyPr>
            <a:lstStyle/>
            <a:p>
              <a:r>
                <a:rPr lang="en-US" altLang="zh-CN" sz="3600" dirty="0">
                  <a:solidFill>
                    <a:schemeClr val="bg1"/>
                  </a:solidFill>
                </a:rPr>
                <a:t>GRADUATION</a:t>
              </a:r>
              <a:endParaRPr lang="zh-CN" altLang="en-US" sz="3600" dirty="0">
                <a:solidFill>
                  <a:schemeClr val="bg1"/>
                </a:solidFill>
              </a:endParaRPr>
            </a:p>
          </p:txBody>
        </p:sp>
      </p:grpSp>
      <p:sp>
        <p:nvSpPr>
          <p:cNvPr id="6" name="矩形 5"/>
          <p:cNvSpPr/>
          <p:nvPr/>
        </p:nvSpPr>
        <p:spPr>
          <a:xfrm>
            <a:off x="0" y="4968392"/>
            <a:ext cx="12192000" cy="1889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941070" y="2479515"/>
            <a:ext cx="5124450" cy="769441"/>
          </a:xfrm>
          <a:prstGeom prst="rect">
            <a:avLst/>
          </a:prstGeom>
          <a:noFill/>
        </p:spPr>
        <p:txBody>
          <a:bodyPr wrap="square" rtlCol="0">
            <a:spAutoFit/>
          </a:bodyPr>
          <a:lstStyle/>
          <a:p>
            <a:r>
              <a:rPr lang="zh-CN" altLang="en-US" sz="4400" dirty="0">
                <a:solidFill>
                  <a:schemeClr val="tx1">
                    <a:lumMod val="85000"/>
                    <a:lumOff val="15000"/>
                  </a:schemeClr>
                </a:solidFill>
                <a:latin typeface="方正粗宋简体" panose="02000000000000000000" pitchFamily="2" charset="-122"/>
                <a:ea typeface="方正粗宋简体" panose="02000000000000000000" pitchFamily="2" charset="-122"/>
              </a:rPr>
              <a:t>感谢您的批评指正</a:t>
            </a:r>
            <a:endParaRPr lang="zh-CN" altLang="en-US" sz="4400" dirty="0">
              <a:solidFill>
                <a:schemeClr val="tx1">
                  <a:lumMod val="85000"/>
                  <a:lumOff val="15000"/>
                </a:schemeClr>
              </a:solidFill>
              <a:latin typeface="方正粗宋简体" panose="02000000000000000000" pitchFamily="2" charset="-122"/>
              <a:ea typeface="方正粗宋简体" panose="02000000000000000000" pitchFamily="2" charset="-122"/>
            </a:endParaRPr>
          </a:p>
        </p:txBody>
      </p:sp>
      <p:sp>
        <p:nvSpPr>
          <p:cNvPr id="22" name="文本框 21"/>
          <p:cNvSpPr txBox="1"/>
          <p:nvPr/>
        </p:nvSpPr>
        <p:spPr>
          <a:xfrm>
            <a:off x="941070" y="4225153"/>
            <a:ext cx="3082895" cy="400110"/>
          </a:xfrm>
          <a:prstGeom prst="rect">
            <a:avLst/>
          </a:prstGeom>
          <a:noFill/>
        </p:spPr>
        <p:txBody>
          <a:bodyPr wrap="none" rtlCol="0">
            <a:spAutoFit/>
          </a:bodyPr>
          <a:lstStyle/>
          <a:p>
            <a:r>
              <a:rPr lang="zh-CN" altLang="en-US" sz="2000" dirty="0">
                <a:solidFill>
                  <a:srgbClr val="035183"/>
                </a:solidFill>
                <a:latin typeface="思源黑体 CN Normal" panose="020B0400000000000000" pitchFamily="34" charset="-122"/>
                <a:ea typeface="思源黑体 CN Normal" panose="020B0400000000000000" pitchFamily="34" charset="-122"/>
              </a:rPr>
              <a:t>答辩日期：</a:t>
            </a:r>
            <a:fld id="{A3D98E48-0BB4-46BB-993C-047436DA17AA}" type="datetime2">
              <a:rPr lang="zh-CN" altLang="en-US" sz="2000" dirty="0" smtClean="0">
                <a:solidFill>
                  <a:srgbClr val="035183"/>
                </a:solidFill>
                <a:latin typeface="思源黑体 CN Normal" panose="020B0400000000000000" pitchFamily="34" charset="-122"/>
                <a:ea typeface="思源黑体 CN Normal" panose="020B0400000000000000" pitchFamily="34" charset="-122"/>
              </a:rPr>
            </a:fld>
            <a:endParaRPr lang="zh-CN" altLang="en-US" sz="2000" dirty="0">
              <a:solidFill>
                <a:srgbClr val="035183"/>
              </a:solidFill>
              <a:latin typeface="思源黑体 CN Normal" panose="020B0400000000000000" pitchFamily="34" charset="-122"/>
              <a:ea typeface="思源黑体 CN Normal" panose="020B0400000000000000" pitchFamily="34" charset="-122"/>
            </a:endParaRPr>
          </a:p>
        </p:txBody>
      </p:sp>
      <p:cxnSp>
        <p:nvCxnSpPr>
          <p:cNvPr id="25" name="直接连接符 24"/>
          <p:cNvCxnSpPr/>
          <p:nvPr/>
        </p:nvCxnSpPr>
        <p:spPr>
          <a:xfrm>
            <a:off x="894915" y="2570586"/>
            <a:ext cx="0" cy="502727"/>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1"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4"/>
            </p:custDataLst>
          </p:nvPr>
        </p:nvGrpSpPr>
        <p:grpSpPr>
          <a:xfrm>
            <a:off x="461710" y="635021"/>
            <a:ext cx="2067426" cy="561036"/>
            <a:chOff x="2647449" y="2492374"/>
            <a:chExt cx="6897103" cy="1871663"/>
          </a:xfrm>
          <a:solidFill>
            <a:srgbClr val="C00000"/>
          </a:solidFill>
        </p:grpSpPr>
        <p:sp>
          <p:nvSpPr>
            <p:cNvPr id="32" name="îṥḷídê"/>
            <p:cNvSpPr/>
            <p:nvPr/>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ŝḷidè"/>
            <p:cNvSpPr/>
            <p:nvPr/>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íSļîde"/>
            <p:cNvSpPr/>
            <p:nvPr/>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1.85185E-6 L 0 0.18912 " pathEditMode="relative" rAng="0" ptsTypes="AA">
                                      <p:cBhvr>
                                        <p:cTn id="6" dur="2000" fill="hold"/>
                                        <p:tgtEl>
                                          <p:spTgt spid="19"/>
                                        </p:tgtEl>
                                        <p:attrNameLst>
                                          <p:attrName>ppt_x</p:attrName>
                                          <p:attrName>ppt_y</p:attrName>
                                        </p:attrNameLst>
                                      </p:cBhvr>
                                      <p:rCtr x="0" y="9213"/>
                                    </p:animMotion>
                                  </p:childTnLst>
                                </p:cTn>
                              </p:par>
                              <p:par>
                                <p:cTn id="7" presetID="42" presetClass="path" presetSubtype="0" accel="50000" decel="50000" fill="hold" grpId="0" nodeType="withEffect">
                                  <p:stCondLst>
                                    <p:cond delay="0"/>
                                  </p:stCondLst>
                                  <p:childTnLst>
                                    <p:animMotion origin="layout" path="M 0 -3.7037E-7 L 0 0.33542 " pathEditMode="relative" rAng="0" ptsTypes="AA">
                                      <p:cBhvr>
                                        <p:cTn id="8" dur="2000" fill="hold"/>
                                        <p:tgtEl>
                                          <p:spTgt spid="6"/>
                                        </p:tgtEl>
                                        <p:attrNameLst>
                                          <p:attrName>ppt_x</p:attrName>
                                          <p:attrName>ppt_y</p:attrName>
                                        </p:attrNameLst>
                                      </p:cBhvr>
                                      <p:rCtr x="0" y="16991"/>
                                    </p:animMotion>
                                  </p:childTnLst>
                                </p:cTn>
                              </p:par>
                              <p:par>
                                <p:cTn id="9" presetID="10" presetClass="entr" presetSubtype="0" fill="hold" grpId="0" nodeType="withEffect">
                                  <p:stCondLst>
                                    <p:cond delay="9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22" presetClass="entr" presetSubtype="8" fill="hold" grpId="0" nodeType="withEffect">
                                  <p:stCondLst>
                                    <p:cond delay="90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par>
                                <p:cTn id="15" presetID="22" presetClass="entr" presetSubtype="8" fill="hold" grpId="0" nodeType="withEffect">
                                  <p:stCondLst>
                                    <p:cond delay="90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par>
                                <p:cTn id="18" presetID="22" presetClass="entr" presetSubtype="1" fill="hold" nodeType="withEffect">
                                  <p:stCondLst>
                                    <p:cond delay="900"/>
                                  </p:stCondLst>
                                  <p:childTnLst>
                                    <p:set>
                                      <p:cBhvr>
                                        <p:cTn id="19" dur="1" fill="hold">
                                          <p:stCondLst>
                                            <p:cond delay="0"/>
                                          </p:stCondLst>
                                        </p:cTn>
                                        <p:tgtEl>
                                          <p:spTgt spid="25"/>
                                        </p:tgtEl>
                                        <p:attrNameLst>
                                          <p:attrName>style.visibility</p:attrName>
                                        </p:attrNameLst>
                                      </p:cBhvr>
                                      <p:to>
                                        <p:strVal val="visible"/>
                                      </p:to>
                                    </p:set>
                                    <p:animEffect transition="in" filter="wipe(up)">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 grpId="0" animBg="1"/>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p:nvPr/>
        </p:nvSpPr>
        <p:spPr>
          <a:xfrm rot="16200000">
            <a:off x="-1746250" y="3290502"/>
            <a:ext cx="4667250" cy="276999"/>
          </a:xfrm>
          <a:prstGeom prst="rect">
            <a:avLst/>
          </a:prstGeom>
          <a:noFill/>
        </p:spPr>
        <p:txBody>
          <a:bodyPr wrap="square" rtlCol="0">
            <a:spAutoFit/>
          </a:bodyPr>
          <a:lstStyle/>
          <a:p>
            <a:pPr algn="ctr"/>
            <a:r>
              <a:rPr lang="en-US" altLang="zh-CN" sz="1200" spc="300" dirty="0">
                <a:solidFill>
                  <a:schemeClr val="bg1">
                    <a:alpha val="50000"/>
                  </a:schemeClr>
                </a:solidFill>
              </a:rPr>
              <a:t>GUANGDONG UNIVERSITY OF TECHNOLOGY </a:t>
            </a:r>
            <a:endParaRPr lang="en-US" altLang="zh-CN" sz="1200" spc="300" dirty="0">
              <a:solidFill>
                <a:schemeClr val="bg1">
                  <a:alpha val="50000"/>
                </a:schemeClr>
              </a:solidFill>
            </a:endParaRPr>
          </a:p>
        </p:txBody>
      </p:sp>
      <p:sp>
        <p:nvSpPr>
          <p:cNvPr id="5" name="文本框 4"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1622826" y="2988814"/>
            <a:ext cx="3421122"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40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rPr>
              <a:t>目录</a:t>
            </a:r>
            <a:endParaRPr lang="en-US" altLang="zh-CN" sz="40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pPr>
              <a:spcBef>
                <a:spcPts val="600"/>
              </a:spcBef>
            </a:pPr>
            <a:r>
              <a:rPr lang="en-US" altLang="zh-CN" sz="18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rPr>
              <a:t>CONTENTS</a:t>
            </a:r>
            <a:endParaRPr lang="en-US" altLang="zh-CN" sz="18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6"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5751195" y="2435860"/>
            <a:ext cx="1832610"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项目背景及目的</a:t>
            </a:r>
            <a:r>
              <a:rPr lang="en-US" altLang="zh-CN" sz="1000" dirty="0">
                <a:solidFill>
                  <a:schemeClr val="bg1">
                    <a:lumMod val="50000"/>
                  </a:schemeClr>
                </a:solidFill>
                <a:latin typeface="+mn-lt"/>
              </a:rPr>
              <a:t> </a:t>
            </a:r>
            <a:endParaRPr lang="en-US" altLang="zh-CN" sz="1000" dirty="0">
              <a:solidFill>
                <a:schemeClr val="bg1">
                  <a:lumMod val="50000"/>
                </a:schemeClr>
              </a:solidFill>
              <a:latin typeface="+mn-lt"/>
            </a:endParaRPr>
          </a:p>
          <a:p>
            <a:pPr>
              <a:spcBef>
                <a:spcPts val="600"/>
              </a:spcBef>
            </a:pPr>
            <a:r>
              <a:rPr lang="en-US" altLang="zh-CN" sz="1000" dirty="0">
                <a:solidFill>
                  <a:schemeClr val="bg1">
                    <a:lumMod val="50000"/>
                  </a:schemeClr>
                </a:solidFill>
                <a:latin typeface="+mn-lt"/>
                <a:ea typeface="华文细黑" panose="02010600040101010101" pitchFamily="2" charset="-122"/>
                <a:cs typeface="Arial" panose="020B0604020202020204" pitchFamily="34" charset="0"/>
              </a:rPr>
              <a:t>P</a:t>
            </a:r>
            <a:r>
              <a:rPr lang="zh-CN" altLang="en-US" sz="1000" dirty="0">
                <a:solidFill>
                  <a:schemeClr val="bg1">
                    <a:lumMod val="50000"/>
                  </a:schemeClr>
                </a:solidFill>
                <a:latin typeface="+mn-lt"/>
                <a:ea typeface="华文细黑" panose="02010600040101010101" pitchFamily="2" charset="-122"/>
                <a:cs typeface="Arial" panose="020B0604020202020204" pitchFamily="34" charset="0"/>
              </a:rPr>
              <a:t>roject background</a:t>
            </a:r>
            <a:endParaRPr lang="zh-CN" altLang="en-US" sz="1000" dirty="0">
              <a:solidFill>
                <a:schemeClr val="bg1">
                  <a:lumMod val="50000"/>
                </a:schemeClr>
              </a:solidFill>
              <a:latin typeface="+mn-lt"/>
              <a:ea typeface="华文细黑" panose="02010600040101010101" pitchFamily="2" charset="-122"/>
              <a:cs typeface="Arial" panose="020B0604020202020204" pitchFamily="34" charset="0"/>
            </a:endParaRPr>
          </a:p>
        </p:txBody>
      </p:sp>
      <p:sp>
        <p:nvSpPr>
          <p:cNvPr id="7" name="文本框 6"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9375583" y="2436100"/>
            <a:ext cx="3135333"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任务概述</a:t>
            </a:r>
            <a:endPar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pPr>
              <a:spcBef>
                <a:spcPts val="600"/>
              </a:spcBef>
            </a:pPr>
            <a:r>
              <a:rPr lang="en-US" altLang="zh-CN" sz="1000" dirty="0">
                <a:solidFill>
                  <a:schemeClr val="bg1">
                    <a:lumMod val="50000"/>
                  </a:schemeClr>
                </a:solidFill>
                <a:latin typeface="+mn-lt"/>
              </a:rPr>
              <a:t>T</a:t>
            </a:r>
            <a:r>
              <a:rPr lang="en-US" altLang="zh-CN" sz="1000" dirty="0">
                <a:solidFill>
                  <a:schemeClr val="bg1">
                    <a:lumMod val="50000"/>
                  </a:schemeClr>
                </a:solidFill>
                <a:latin typeface="+mn-lt"/>
              </a:rPr>
              <a:t>ask overview</a:t>
            </a:r>
            <a:endParaRPr lang="en-US" altLang="zh-CN" sz="1000" dirty="0">
              <a:solidFill>
                <a:schemeClr val="bg1">
                  <a:lumMod val="50000"/>
                </a:schemeClr>
              </a:solidFill>
              <a:latin typeface="+mn-lt"/>
            </a:endParaRPr>
          </a:p>
        </p:txBody>
      </p:sp>
      <p:sp>
        <p:nvSpPr>
          <p:cNvPr id="8"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5751093" y="3923308"/>
            <a:ext cx="3135333"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71755" indent="-179705">
              <a:spcBef>
                <a:spcPts val="600"/>
              </a:spcBef>
              <a:buFont typeface="Arial" panose="020B0604020202020204" pitchFamily="34" charset="0"/>
              <a:buChar char="•"/>
              <a:defRPr>
                <a:solidFill>
                  <a:schemeClr val="tx1">
                    <a:lumMod val="75000"/>
                    <a:lumOff val="25000"/>
                  </a:schemeClr>
                </a:solidFill>
                <a:latin typeface="+mj-ea"/>
                <a:ea typeface="+mj-ea"/>
                <a:cs typeface="Arial" panose="020B0604020202020204" pitchFamily="34" charset="0"/>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9pPr>
          </a:lstStyle>
          <a:p>
            <a:pPr marL="0" indent="0">
              <a:buNone/>
            </a:pPr>
            <a:r>
              <a:rPr lang="zh-CN" altLang="en-US" dirty="0">
                <a:latin typeface="方正清刻本悦宋简体" panose="02000000000000000000" pitchFamily="2" charset="-122"/>
                <a:ea typeface="方正清刻本悦宋简体" panose="02000000000000000000" pitchFamily="2" charset="-122"/>
              </a:rPr>
              <a:t>需求规定</a:t>
            </a:r>
            <a:endParaRPr lang="zh-CN" altLang="en-US" dirty="0">
              <a:latin typeface="方正清刻本悦宋简体" panose="02000000000000000000" pitchFamily="2" charset="-122"/>
              <a:ea typeface="方正清刻本悦宋简体" panose="02000000000000000000" pitchFamily="2" charset="-122"/>
            </a:endParaRPr>
          </a:p>
          <a:p>
            <a:pPr marL="0" indent="0">
              <a:buNone/>
            </a:pPr>
            <a:r>
              <a:rPr lang="en-US" altLang="zh-CN" sz="1000" dirty="0">
                <a:solidFill>
                  <a:schemeClr val="bg1">
                    <a:lumMod val="50000"/>
                  </a:schemeClr>
                </a:solidFill>
                <a:latin typeface="+mn-lt"/>
                <a:ea typeface="宋体" panose="02010600030101010101" pitchFamily="2" charset="-122"/>
                <a:cs typeface="+mn-cs"/>
              </a:rPr>
              <a:t>Design Requirement;</a:t>
            </a:r>
            <a:endParaRPr lang="en-US" altLang="zh-CN" sz="1000" dirty="0">
              <a:solidFill>
                <a:schemeClr val="bg1">
                  <a:lumMod val="50000"/>
                </a:schemeClr>
              </a:solidFill>
              <a:latin typeface="+mn-lt"/>
              <a:ea typeface="宋体" panose="02010600030101010101" pitchFamily="2" charset="-122"/>
              <a:cs typeface="+mn-cs"/>
            </a:endParaRPr>
          </a:p>
        </p:txBody>
      </p:sp>
      <p:sp>
        <p:nvSpPr>
          <p:cNvPr id="25" name="PA-矩形 6"/>
          <p:cNvSpPr/>
          <p:nvPr>
            <p:custDataLst>
              <p:tags r:id="rId1"/>
            </p:custDataLst>
          </p:nvPr>
        </p:nvSpPr>
        <p:spPr>
          <a:xfrm>
            <a:off x="4833604" y="2117796"/>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01 </a:t>
            </a:r>
            <a:endParaRPr lang="en-US" altLang="zh-CN" sz="6600" dirty="0">
              <a:solidFill>
                <a:srgbClr val="565656"/>
              </a:solidFill>
              <a:latin typeface="书体坊安景臣钢笔行书" panose="02010601030101010101" pitchFamily="2" charset="-122"/>
              <a:ea typeface="书体坊安景臣钢笔行书" panose="02010601030101010101" pitchFamily="2" charset="-122"/>
            </a:endParaRPr>
          </a:p>
        </p:txBody>
      </p:sp>
      <p:sp>
        <p:nvSpPr>
          <p:cNvPr id="26" name="PA-矩形 6"/>
          <p:cNvSpPr/>
          <p:nvPr>
            <p:custDataLst>
              <p:tags r:id="rId2"/>
            </p:custDataLst>
          </p:nvPr>
        </p:nvSpPr>
        <p:spPr>
          <a:xfrm>
            <a:off x="4833604" y="3626833"/>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03 </a:t>
            </a:r>
            <a:endParaRPr lang="en-US" altLang="zh-CN" sz="6600" dirty="0">
              <a:solidFill>
                <a:srgbClr val="565656"/>
              </a:solidFill>
              <a:latin typeface="书体坊安景臣钢笔行书" panose="02010601030101010101" pitchFamily="2" charset="-122"/>
              <a:ea typeface="书体坊安景臣钢笔行书" panose="02010601030101010101" pitchFamily="2" charset="-122"/>
            </a:endParaRPr>
          </a:p>
        </p:txBody>
      </p:sp>
      <p:sp>
        <p:nvSpPr>
          <p:cNvPr id="28" name="PA-矩形 6"/>
          <p:cNvSpPr/>
          <p:nvPr>
            <p:custDataLst>
              <p:tags r:id="rId3"/>
            </p:custDataLst>
          </p:nvPr>
        </p:nvSpPr>
        <p:spPr>
          <a:xfrm>
            <a:off x="8446053" y="2117796"/>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02 </a:t>
            </a:r>
            <a:endParaRPr lang="en-US" altLang="zh-CN" sz="6600" dirty="0">
              <a:solidFill>
                <a:srgbClr val="565656"/>
              </a:solidFill>
              <a:latin typeface="书体坊安景臣钢笔行书" panose="02010601030101010101" pitchFamily="2" charset="-122"/>
              <a:ea typeface="书体坊安景臣钢笔行书" panose="02010601030101010101" pitchFamily="2" charset="-122"/>
            </a:endParaRPr>
          </a:p>
        </p:txBody>
      </p:sp>
      <p:grpSp>
        <p:nvGrpSpPr>
          <p:cNvPr id="10" name="组合 9"/>
          <p:cNvGrpSpPr/>
          <p:nvPr/>
        </p:nvGrpSpPr>
        <p:grpSpPr>
          <a:xfrm>
            <a:off x="11361259" y="5141482"/>
            <a:ext cx="514367" cy="511200"/>
            <a:chOff x="6928155" y="107338"/>
            <a:chExt cx="514367" cy="511200"/>
          </a:xfrm>
        </p:grpSpPr>
        <p:cxnSp>
          <p:nvCxnSpPr>
            <p:cNvPr id="3" name="直接连接符 2"/>
            <p:cNvCxnSpPr/>
            <p:nvPr/>
          </p:nvCxnSpPr>
          <p:spPr>
            <a:xfrm>
              <a:off x="6928155" y="618538"/>
              <a:ext cx="509287" cy="0"/>
            </a:xfrm>
            <a:prstGeom prst="line">
              <a:avLst/>
            </a:prstGeom>
            <a:ln w="508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442521" y="107338"/>
              <a:ext cx="1" cy="511200"/>
            </a:xfrm>
            <a:prstGeom prst="line">
              <a:avLst/>
            </a:prstGeom>
            <a:ln w="50800" cap="sq">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32805" t="7042" r="36007" b="38309"/>
          <a:stretch>
            <a:fillRect/>
          </a:stretch>
        </p:blipFill>
        <p:spPr>
          <a:xfrm>
            <a:off x="1023425" y="1051560"/>
            <a:ext cx="4071240" cy="4815840"/>
          </a:xfrm>
          <a:prstGeom prst="rect">
            <a:avLst/>
          </a:prstGeom>
          <a:ln>
            <a:noFill/>
          </a:ln>
          <a:effectLst/>
        </p:spPr>
      </p:pic>
      <p:sp>
        <p:nvSpPr>
          <p:cNvPr id="12" name="矩形 11"/>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1023425" y="1056640"/>
            <a:ext cx="4071240" cy="480568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矩形 19"/>
          <p:cNvSpPr/>
          <p:nvPr>
            <p:custDataLst>
              <p:tags r:id="rId2"/>
            </p:custDataLst>
          </p:nvPr>
        </p:nvSpPr>
        <p:spPr>
          <a:xfrm>
            <a:off x="4347905" y="1292601"/>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p:cNvSpPr/>
          <p:nvPr>
            <p:custDataLst>
              <p:tags r:id="rId3"/>
            </p:custDataLst>
          </p:nvPr>
        </p:nvSpPr>
        <p:spPr>
          <a:xfrm>
            <a:off x="5813173" y="3474474"/>
            <a:ext cx="4094480" cy="1106805"/>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项目背景及目的</a:t>
            </a:r>
            <a:endParaRPr lang="zh-CN" altLang="en-US" sz="4400" dirty="0">
              <a:latin typeface="方正清刻本悦宋简体" panose="02000000000000000000" pitchFamily="2" charset="-122"/>
              <a:ea typeface="方正清刻本悦宋简体" panose="02000000000000000000" pitchFamily="2" charset="-122"/>
              <a:sym typeface="+mn-lt"/>
            </a:endParaRPr>
          </a:p>
        </p:txBody>
      </p:sp>
      <p:cxnSp>
        <p:nvCxnSpPr>
          <p:cNvPr id="17" name="PA-直接连接符 29"/>
          <p:cNvCxnSpPr/>
          <p:nvPr>
            <p:custDataLst>
              <p:tags r:id="rId4"/>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p:cNvSpPr/>
          <p:nvPr>
            <p:custDataLst>
              <p:tags r:id="rId5"/>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01 </a:t>
            </a:r>
            <a:endParaRPr lang="en-US" altLang="zh-CN" sz="7200" b="1" dirty="0">
              <a:latin typeface="书体坊安景臣钢笔行书" panose="02010601030101010101" pitchFamily="2" charset="-122"/>
              <a:ea typeface="书体坊安景臣钢笔行书"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22" presetClass="entr" presetSubtype="2" fill="hold" grpId="0" nodeType="withEffect">
                                  <p:stCondLst>
                                    <p:cond delay="20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1100"/>
                                        <p:tgtEl>
                                          <p:spTgt spid="16"/>
                                        </p:tgtEl>
                                      </p:cBhvr>
                                    </p:animEffect>
                                  </p:childTnLst>
                                </p:cTn>
                              </p:par>
                              <p:par>
                                <p:cTn id="11" presetID="35" presetClass="path" presetSubtype="0" accel="50000" decel="50000" fill="hold" grpId="1" nodeType="withEffect">
                                  <p:stCondLst>
                                    <p:cond delay="200"/>
                                  </p:stCondLst>
                                  <p:childTnLst>
                                    <p:animMotion origin="layout" path="M 0 0 L -0.02884996 0 E" pathEditMode="relative" ptsTypes="">
                                      <p:cBhvr>
                                        <p:cTn id="12" dur="2000" fill="hold"/>
                                        <p:tgtEl>
                                          <p:spTgt spid="16"/>
                                        </p:tgtEl>
                                        <p:attrNameLst>
                                          <p:attrName>ppt_x</p:attrName>
                                          <p:attrName>ppt_y</p:attrName>
                                        </p:attrNameLst>
                                      </p:cBhvr>
                                    </p:animMotion>
                                  </p:childTnLst>
                                </p:cTn>
                              </p:par>
                              <p:par>
                                <p:cTn id="13" presetID="22" presetClass="entr" presetSubtype="2"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right)">
                                      <p:cBhvr>
                                        <p:cTn id="15" dur="1100"/>
                                        <p:tgtEl>
                                          <p:spTgt spid="17"/>
                                        </p:tgtEl>
                                      </p:cBhvr>
                                    </p:animEffect>
                                  </p:childTnLst>
                                </p:cTn>
                              </p:par>
                              <p:par>
                                <p:cTn id="16" presetID="35" presetClass="path" presetSubtype="0" accel="50000" decel="50000" fill="hold" nodeType="withEffect">
                                  <p:stCondLst>
                                    <p:cond delay="0"/>
                                  </p:stCondLst>
                                  <p:childTnLst>
                                    <p:animMotion origin="layout" path="M 0 0 L -0.02885002 0 E" pathEditMode="relative" ptsTypes="">
                                      <p:cBhvr>
                                        <p:cTn id="17" dur="2000" fill="hold"/>
                                        <p:tgtEl>
                                          <p:spTgt spid="17"/>
                                        </p:tgtEl>
                                        <p:attrNameLst>
                                          <p:attrName>ppt_x</p:attrName>
                                          <p:attrName>ppt_y</p:attrName>
                                        </p:attrNameLst>
                                      </p:cBhvr>
                                    </p:animMotion>
                                  </p:childTnLst>
                                </p:cTn>
                              </p:par>
                              <p:par>
                                <p:cTn id="18" presetID="22" presetClass="entr" presetSubtype="2"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1100"/>
                                        <p:tgtEl>
                                          <p:spTgt spid="21"/>
                                        </p:tgtEl>
                                      </p:cBhvr>
                                    </p:animEffect>
                                  </p:childTnLst>
                                </p:cTn>
                              </p:par>
                              <p:par>
                                <p:cTn id="21" presetID="35" presetClass="path" presetSubtype="0" accel="50000" decel="50000" fill="hold" grpId="1" nodeType="withEffect">
                                  <p:stCondLst>
                                    <p:cond delay="0"/>
                                  </p:stCondLst>
                                  <p:childTnLst>
                                    <p:animMotion origin="layout" path="M 0 0 L -0.02885002 0 E" pathEditMode="relative" ptsTypes="">
                                      <p:cBhvr>
                                        <p:cTn id="22" dur="2000" fill="hold"/>
                                        <p:tgtEl>
                                          <p:spTgt spid="21"/>
                                        </p:tgtEl>
                                        <p:attrNameLst>
                                          <p:attrName>ppt_x</p:attrName>
                                          <p:attrName>ppt_y</p:attrName>
                                        </p:attrNameLst>
                                      </p:cBhvr>
                                    </p:animMotion>
                                  </p:childTnLst>
                                </p:cTn>
                              </p:par>
                              <p:par>
                                <p:cTn id="23" presetID="63" presetClass="path" presetSubtype="0" accel="50000" decel="50000" fill="hold" grpId="0" nodeType="withEffect">
                                  <p:stCondLst>
                                    <p:cond delay="0"/>
                                  </p:stCondLst>
                                  <p:childTnLst>
                                    <p:animMotion origin="layout" path="M -2.384186E-07 -4.44444E-06 L 0.05380769 -4.44444E-06" pathEditMode="relative" rAng="0" ptsTypes="AA">
                                      <p:cBhvr>
                                        <p:cTn id="24" dur="2000" fill="hold"/>
                                        <p:tgtEl>
                                          <p:spTgt spid="9"/>
                                        </p:tgtEl>
                                        <p:attrNameLst>
                                          <p:attrName>ppt_x</p:attrName>
                                          <p:attrName>ppt_y</p:attrName>
                                        </p:attrNameLst>
                                      </p:cBhvr>
                                      <p:rCtr x="18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6" grpId="0"/>
      <p:bldP spid="16" grpId="1"/>
      <p:bldP spid="21" grpId="0"/>
      <p:bldP spid="2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5862315" y="1126767"/>
            <a:ext cx="6171614" cy="54607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862315" y="1640938"/>
            <a:ext cx="6146805" cy="4497257"/>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2921" y="2312168"/>
            <a:ext cx="5300065" cy="2975103"/>
          </a:xfrm>
          <a:prstGeom prst="rect">
            <a:avLst/>
          </a:prstGeom>
        </p:spPr>
      </p:pic>
      <p:sp>
        <p:nvSpPr>
          <p:cNvPr id="9" name="文本框 8"/>
          <p:cNvSpPr txBox="1"/>
          <p:nvPr/>
        </p:nvSpPr>
        <p:spPr>
          <a:xfrm>
            <a:off x="6577296" y="2503293"/>
            <a:ext cx="5300065" cy="2245360"/>
          </a:xfrm>
          <a:prstGeom prst="rect">
            <a:avLst/>
          </a:prstGeom>
          <a:noFill/>
        </p:spPr>
        <p:txBody>
          <a:bodyPr wrap="square" rtlCol="0">
            <a:spAutoFit/>
          </a:bodyPr>
          <a:lstStyle/>
          <a:p>
            <a:pPr algn="just">
              <a:lnSpc>
                <a:spcPct val="125000"/>
              </a:lnSpc>
            </a:pPr>
            <a:r>
              <a:rPr lang="zh-CN" altLang="en-US" sz="1600" dirty="0">
                <a:solidFill>
                  <a:schemeClr val="bg1">
                    <a:lumMod val="95000"/>
                  </a:schemeClr>
                </a:solidFill>
                <a:latin typeface="思源黑体 CN Light" panose="020B0300000000000000" pitchFamily="34" charset="-122"/>
                <a:ea typeface="思源黑体 CN Light" panose="020B0300000000000000" pitchFamily="34" charset="-122"/>
              </a:rPr>
              <a:t>小组项目为工资管理系统，主要为公司管理员管理公司工资的运作，公司职员查询工资等带来便利。利用计算机系统进行</a:t>
            </a:r>
            <a:r>
              <a:rPr lang="zh-CN" altLang="en-US" sz="1600" dirty="0">
                <a:solidFill>
                  <a:schemeClr val="bg1">
                    <a:lumMod val="95000"/>
                  </a:schemeClr>
                </a:solidFill>
                <a:latin typeface="思源黑体 CN Light" panose="020B0300000000000000" pitchFamily="34" charset="-122"/>
                <a:ea typeface="思源黑体 CN Light" panose="020B0300000000000000" pitchFamily="34" charset="-122"/>
                <a:sym typeface="+mn-ea"/>
              </a:rPr>
              <a:t>管理公司的财务及人事，如</a:t>
            </a:r>
            <a:r>
              <a:rPr lang="zh-CN" altLang="en-US" sz="1600" dirty="0">
                <a:solidFill>
                  <a:schemeClr val="bg1">
                    <a:lumMod val="95000"/>
                  </a:schemeClr>
                </a:solidFill>
                <a:latin typeface="思源黑体 CN Light" panose="020B0300000000000000" pitchFamily="34" charset="-122"/>
                <a:ea typeface="思源黑体 CN Light" panose="020B0300000000000000" pitchFamily="34" charset="-122"/>
              </a:rPr>
              <a:t>工资结算，人事调动等等。通过本项目旨在</a:t>
            </a:r>
            <a:r>
              <a:rPr lang="zh-CN" altLang="en-US" sz="1600" dirty="0">
                <a:solidFill>
                  <a:schemeClr val="bg1">
                    <a:lumMod val="95000"/>
                  </a:schemeClr>
                </a:solidFill>
                <a:latin typeface="思源黑体 CN Light" panose="020B0300000000000000" pitchFamily="34" charset="-122"/>
                <a:ea typeface="思源黑体 CN Light" panose="020B0300000000000000" pitchFamily="34" charset="-122"/>
              </a:rPr>
              <a:t>提高小组成员的对软件设计的了解，如需求分析，程序编写，分工合作。</a:t>
            </a:r>
            <a:endParaRPr lang="zh-CN" altLang="en-US" sz="1600" dirty="0">
              <a:solidFill>
                <a:schemeClr val="bg1">
                  <a:lumMod val="95000"/>
                </a:schemeClr>
              </a:solidFill>
              <a:latin typeface="思源黑体 CN Light" panose="020B0300000000000000" pitchFamily="34" charset="-122"/>
              <a:ea typeface="思源黑体 CN Light" panose="020B0300000000000000" pitchFamily="34" charset="-122"/>
            </a:endParaRPr>
          </a:p>
          <a:p>
            <a:pPr algn="just">
              <a:lnSpc>
                <a:spcPct val="125000"/>
              </a:lnSpc>
            </a:pPr>
            <a:endParaRPr lang="zh-CN" altLang="en-US" sz="1600" dirty="0">
              <a:solidFill>
                <a:schemeClr val="bg1">
                  <a:lumMod val="9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rPr>
              <a:t> </a:t>
            </a:r>
            <a:endPar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endParaRPr>
          </a:p>
        </p:txBody>
      </p:sp>
      <p:sp>
        <p:nvSpPr>
          <p:cNvPr id="30"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fld>
            <a:endParaRPr lang="zh-CN" altLang="en-US" dirty="0"/>
          </a:p>
        </p:txBody>
      </p:sp>
      <p:sp>
        <p:nvSpPr>
          <p:cNvPr id="15" name="文本框 14"/>
          <p:cNvSpPr txBox="1"/>
          <p:nvPr/>
        </p:nvSpPr>
        <p:spPr>
          <a:xfrm>
            <a:off x="624840" y="1528886"/>
            <a:ext cx="2672080" cy="52197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项目背景及目的</a:t>
            </a:r>
            <a:endPar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cxnSp>
        <p:nvCxnSpPr>
          <p:cNvPr id="16" name="直接连接符 15"/>
          <p:cNvCxnSpPr/>
          <p:nvPr/>
        </p:nvCxnSpPr>
        <p:spPr>
          <a:xfrm>
            <a:off x="629897"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32805" t="7042" r="36007" b="38309"/>
          <a:stretch>
            <a:fillRect/>
          </a:stretch>
        </p:blipFill>
        <p:spPr>
          <a:xfrm>
            <a:off x="1023425" y="1051560"/>
            <a:ext cx="4071240" cy="4815840"/>
          </a:xfrm>
          <a:prstGeom prst="rect">
            <a:avLst/>
          </a:prstGeom>
          <a:ln>
            <a:noFill/>
          </a:ln>
          <a:effectLst/>
        </p:spPr>
      </p:pic>
      <p:sp>
        <p:nvSpPr>
          <p:cNvPr id="12" name="矩形 11"/>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p:cNvSpPr/>
          <p:nvPr>
            <p:custDataLst>
              <p:tags r:id="rId2"/>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p:cNvSpPr/>
          <p:nvPr>
            <p:custDataLst>
              <p:tags r:id="rId3"/>
            </p:custDataLst>
          </p:nvPr>
        </p:nvSpPr>
        <p:spPr>
          <a:xfrm>
            <a:off x="5873498" y="3436374"/>
            <a:ext cx="2418080" cy="1106805"/>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任务概述</a:t>
            </a:r>
            <a:endParaRPr lang="zh-CN" altLang="en-US" sz="4400" dirty="0">
              <a:latin typeface="方正清刻本悦宋简体" panose="02000000000000000000" pitchFamily="2" charset="-122"/>
              <a:ea typeface="方正清刻本悦宋简体" panose="02000000000000000000" pitchFamily="2" charset="-122"/>
              <a:sym typeface="+mn-lt"/>
            </a:endParaRPr>
          </a:p>
        </p:txBody>
      </p:sp>
      <p:cxnSp>
        <p:nvCxnSpPr>
          <p:cNvPr id="17" name="PA-直接连接符 29"/>
          <p:cNvCxnSpPr/>
          <p:nvPr>
            <p:custDataLst>
              <p:tags r:id="rId4"/>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p:cNvSpPr/>
          <p:nvPr>
            <p:custDataLst>
              <p:tags r:id="rId5"/>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02 </a:t>
            </a:r>
            <a:endParaRPr lang="en-US" altLang="zh-CN" sz="7200" b="1" dirty="0">
              <a:latin typeface="书体坊安景臣钢笔行书" panose="02010601030101010101" pitchFamily="2" charset="-122"/>
              <a:ea typeface="书体坊安景臣钢笔行书"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3.95833E-6 -2.59259E-6 L -0.02891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fld>
            <a:endParaRPr lang="zh-CN" altLang="en-US" dirty="0"/>
          </a:p>
        </p:txBody>
      </p:sp>
      <p:cxnSp>
        <p:nvCxnSpPr>
          <p:cNvPr id="5" name="直接连接符 4"/>
          <p:cNvCxnSpPr/>
          <p:nvPr/>
        </p:nvCxnSpPr>
        <p:spPr>
          <a:xfrm>
            <a:off x="3611880" y="1157080"/>
            <a:ext cx="0" cy="5400000"/>
          </a:xfrm>
          <a:prstGeom prst="line">
            <a:avLst/>
          </a:prstGeom>
          <a:ln w="25400">
            <a:solidFill>
              <a:srgbClr val="DDDDDF"/>
            </a:solidFill>
          </a:ln>
          <a:effectLst>
            <a:softEdge rad="0"/>
          </a:effectLst>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11675" y="1535195"/>
            <a:ext cx="1605280" cy="521970"/>
          </a:xfrm>
          <a:prstGeom prst="rect">
            <a:avLst/>
          </a:prstGeom>
          <a:noFill/>
        </p:spPr>
        <p:txBody>
          <a:bodyPr wrap="none" rtlCol="0">
            <a:spAutoFit/>
          </a:bodyPr>
          <a:lstStyle/>
          <a:p>
            <a:pPr algn="l"/>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任务概述</a:t>
            </a:r>
            <a:endPar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cxnSp>
        <p:nvCxnSpPr>
          <p:cNvPr id="32" name="直接连接符 31"/>
          <p:cNvCxnSpPr/>
          <p:nvPr/>
        </p:nvCxnSpPr>
        <p:spPr>
          <a:xfrm>
            <a:off x="501843"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11675" y="2296160"/>
            <a:ext cx="2713159" cy="4108184"/>
          </a:xfrm>
          <a:prstGeom prst="rect">
            <a:avLst/>
          </a:prstGeom>
          <a:noFill/>
        </p:spPr>
        <p:txBody>
          <a:bodyPr wrap="square" rtlCol="0">
            <a:noAutofit/>
          </a:bodyPr>
          <a:lstStyle/>
          <a:p>
            <a:pPr algn="just">
              <a:lnSpc>
                <a:spcPct val="125000"/>
              </a:lnSpc>
            </a:pP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rPr>
              <a:t>明确本系统的详细需求，供使用单位确认系统的功能和性能，并作为软件设计人员的设计依据和使用单位的验收标准</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3" name="矩形 32"/>
          <p:cNvSpPr/>
          <p:nvPr/>
        </p:nvSpPr>
        <p:spPr>
          <a:xfrm>
            <a:off x="5376000" y="1580504"/>
            <a:ext cx="1440000" cy="1440000"/>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p:nvPr/>
        </p:nvPicPr>
        <p:blipFill rotWithShape="1">
          <a:blip r:embed="rId1" cstate="print">
            <a:extLst>
              <a:ext uri="{28A0092B-C50C-407E-A947-70E740481C1C}">
                <a14:useLocalDpi xmlns:a14="http://schemas.microsoft.com/office/drawing/2010/main" val="0"/>
              </a:ext>
            </a:extLst>
          </a:blip>
          <a:srcRect l="25440" t="10231" r="30151" b="28223"/>
          <a:stretch>
            <a:fillRect/>
          </a:stretch>
        </p:blipFill>
        <p:spPr>
          <a:xfrm>
            <a:off x="5430000" y="1634504"/>
            <a:ext cx="1332000" cy="1332000"/>
          </a:xfrm>
          <a:prstGeom prst="rect">
            <a:avLst/>
          </a:prstGeom>
        </p:spPr>
      </p:pic>
      <p:cxnSp>
        <p:nvCxnSpPr>
          <p:cNvPr id="35" name="直接连接符 34"/>
          <p:cNvCxnSpPr>
            <a:stCxn id="33" idx="2"/>
          </p:cNvCxnSpPr>
          <p:nvPr/>
        </p:nvCxnSpPr>
        <p:spPr>
          <a:xfrm flipH="1">
            <a:off x="6073023" y="3020504"/>
            <a:ext cx="0" cy="3567056"/>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rot="2696023">
            <a:off x="6027666" y="3546675"/>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p:cNvGrpSpPr/>
          <p:nvPr/>
        </p:nvGrpSpPr>
        <p:grpSpPr>
          <a:xfrm>
            <a:off x="6621781" y="3154102"/>
            <a:ext cx="4297680" cy="3300095"/>
            <a:chOff x="6621781" y="3296342"/>
            <a:chExt cx="4297680" cy="3300095"/>
          </a:xfrm>
        </p:grpSpPr>
        <p:sp>
          <p:nvSpPr>
            <p:cNvPr id="71" name="矩形 70"/>
            <p:cNvSpPr/>
            <p:nvPr/>
          </p:nvSpPr>
          <p:spPr>
            <a:xfrm>
              <a:off x="6621781" y="3296342"/>
              <a:ext cx="4297680" cy="3261360"/>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p:cNvSpPr/>
            <p:nvPr/>
          </p:nvSpPr>
          <p:spPr>
            <a:xfrm>
              <a:off x="6701791" y="4043102"/>
              <a:ext cx="4053205" cy="2513330"/>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文本框 65"/>
            <p:cNvSpPr txBox="1"/>
            <p:nvPr/>
          </p:nvSpPr>
          <p:spPr>
            <a:xfrm>
              <a:off x="6761672" y="3340182"/>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01</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72" name="文本框 71"/>
            <p:cNvSpPr txBox="1"/>
            <p:nvPr/>
          </p:nvSpPr>
          <p:spPr>
            <a:xfrm>
              <a:off x="7417468" y="3457759"/>
              <a:ext cx="690880" cy="398780"/>
            </a:xfrm>
            <a:prstGeom prst="rect">
              <a:avLst/>
            </a:prstGeom>
            <a:noFill/>
          </p:spPr>
          <p:txBody>
            <a:bodyPr wrap="none" rtlCol="0">
              <a:spAutoFit/>
            </a:bodyPr>
            <a:lstStyle/>
            <a:p>
              <a:pPr algn="l"/>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目标</a:t>
              </a:r>
              <a:endPar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3" name="矩形 72"/>
            <p:cNvSpPr/>
            <p:nvPr/>
          </p:nvSpPr>
          <p:spPr>
            <a:xfrm>
              <a:off x="6873876" y="4043102"/>
              <a:ext cx="3708400" cy="2553335"/>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1</a:t>
              </a: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尽量减少人力与管理费用；</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2</a:t>
              </a: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提高信息准确度；</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3</a:t>
              </a: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改进管理和服务；</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4.建立高效的信息传输和服务平台，提高信息处理速度和利用率；</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5</a:t>
              </a: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系统设计优良、快捷，人性化设计，后台管理功能强大效率高；</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6</a:t>
              </a: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更简便、信息化程的工资管理流程;</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cxnSp>
        <p:nvCxnSpPr>
          <p:cNvPr id="79" name="直接连接符 78"/>
          <p:cNvCxnSpPr/>
          <p:nvPr/>
        </p:nvCxnSpPr>
        <p:spPr>
          <a:xfrm>
            <a:off x="6149250" y="3593824"/>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fld>
            <a:endParaRPr lang="zh-CN" altLang="en-US" dirty="0"/>
          </a:p>
        </p:txBody>
      </p:sp>
      <p:cxnSp>
        <p:nvCxnSpPr>
          <p:cNvPr id="11" name="直接连接符 10"/>
          <p:cNvCxnSpPr/>
          <p:nvPr/>
        </p:nvCxnSpPr>
        <p:spPr>
          <a:xfrm>
            <a:off x="6073140" y="1111885"/>
            <a:ext cx="12065" cy="4933315"/>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6149250" y="3610333"/>
            <a:ext cx="4770208" cy="2707516"/>
            <a:chOff x="6149250" y="3296342"/>
            <a:chExt cx="4770208" cy="2707516"/>
          </a:xfrm>
        </p:grpSpPr>
        <p:grpSp>
          <p:nvGrpSpPr>
            <p:cNvPr id="13" name="组合 12"/>
            <p:cNvGrpSpPr/>
            <p:nvPr/>
          </p:nvGrpSpPr>
          <p:grpSpPr>
            <a:xfrm>
              <a:off x="6621781" y="3296342"/>
              <a:ext cx="4297677" cy="2707516"/>
              <a:chOff x="6621781" y="3296342"/>
              <a:chExt cx="4297677" cy="2707516"/>
            </a:xfrm>
          </p:grpSpPr>
          <p:sp>
            <p:nvSpPr>
              <p:cNvPr id="15" name="矩形 14"/>
              <p:cNvSpPr/>
              <p:nvPr/>
            </p:nvSpPr>
            <p:spPr>
              <a:xfrm>
                <a:off x="6621781" y="3296342"/>
                <a:ext cx="4297677" cy="2707516"/>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6711413" y="4043048"/>
                <a:ext cx="4043765" cy="1890707"/>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6750097" y="3340182"/>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03</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20" name="文本框 19"/>
              <p:cNvSpPr txBox="1"/>
              <p:nvPr/>
            </p:nvSpPr>
            <p:spPr>
              <a:xfrm>
                <a:off x="7417468" y="3457759"/>
                <a:ext cx="1198880" cy="39878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后期优化</a:t>
                </a:r>
                <a:endPar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cxnSp>
          <p:nvCxnSpPr>
            <p:cNvPr id="14" name="直接连接符 13"/>
            <p:cNvCxnSpPr/>
            <p:nvPr/>
          </p:nvCxnSpPr>
          <p:spPr>
            <a:xfrm>
              <a:off x="6149250" y="3593824"/>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flipH="1">
            <a:off x="1235722" y="1702119"/>
            <a:ext cx="4891793" cy="3845235"/>
            <a:chOff x="6027666" y="3296341"/>
            <a:chExt cx="4891793" cy="3845235"/>
          </a:xfrm>
        </p:grpSpPr>
        <p:sp>
          <p:nvSpPr>
            <p:cNvPr id="22" name="矩形 21"/>
            <p:cNvSpPr/>
            <p:nvPr/>
          </p:nvSpPr>
          <p:spPr>
            <a:xfrm rot="2696023">
              <a:off x="6027666" y="3546675"/>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6575679" y="3296341"/>
              <a:ext cx="4343780" cy="3845235"/>
              <a:chOff x="6575679" y="3296341"/>
              <a:chExt cx="4343780" cy="3845235"/>
            </a:xfrm>
          </p:grpSpPr>
          <p:sp>
            <p:nvSpPr>
              <p:cNvPr id="25" name="矩形 24"/>
              <p:cNvSpPr/>
              <p:nvPr/>
            </p:nvSpPr>
            <p:spPr>
              <a:xfrm>
                <a:off x="6621782" y="3296341"/>
                <a:ext cx="4297677" cy="3845235"/>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6711415" y="4020220"/>
                <a:ext cx="4043765" cy="3048203"/>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6575679" y="3351311"/>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02</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30" name="文本框 29"/>
              <p:cNvSpPr txBox="1"/>
              <p:nvPr/>
            </p:nvSpPr>
            <p:spPr>
              <a:xfrm>
                <a:off x="7417468" y="3457759"/>
                <a:ext cx="1706880" cy="39878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目标用户特征</a:t>
                </a:r>
                <a:endPar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32" name="矩形 31"/>
              <p:cNvSpPr/>
              <p:nvPr/>
            </p:nvSpPr>
            <p:spPr>
              <a:xfrm>
                <a:off x="8289544" y="4234236"/>
                <a:ext cx="2528570" cy="2245360"/>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本软件的最终用户是面向管理员（公司工资管理员和其它管理人员）、职工（各部门的职员），他们都具有一定的计算机应用基础，可以比较熟练操作计算机。 </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cxnSp>
          <p:nvCxnSpPr>
            <p:cNvPr id="24" name="直接连接符 23"/>
            <p:cNvCxnSpPr/>
            <p:nvPr/>
          </p:nvCxnSpPr>
          <p:spPr>
            <a:xfrm>
              <a:off x="6149250" y="3593824"/>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3904980" y="2604392"/>
            <a:ext cx="1364039"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4" name="图片 3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41845" y="2638285"/>
            <a:ext cx="1301358" cy="1300484"/>
          </a:xfrm>
          <a:prstGeom prst="rect">
            <a:avLst/>
          </a:prstGeom>
        </p:spPr>
      </p:pic>
      <p:sp>
        <p:nvSpPr>
          <p:cNvPr id="35" name="矩形 34"/>
          <p:cNvSpPr/>
          <p:nvPr/>
        </p:nvSpPr>
        <p:spPr>
          <a:xfrm>
            <a:off x="3865647" y="2604392"/>
            <a:ext cx="1372948"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6" name="图片 3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13017" y="2640624"/>
            <a:ext cx="1301358" cy="1300484"/>
          </a:xfrm>
          <a:prstGeom prst="rect">
            <a:avLst/>
          </a:prstGeom>
        </p:spPr>
      </p:pic>
      <p:sp>
        <p:nvSpPr>
          <p:cNvPr id="37" name="矩形 36"/>
          <p:cNvSpPr/>
          <p:nvPr/>
        </p:nvSpPr>
        <p:spPr>
          <a:xfrm flipH="1">
            <a:off x="8304643" y="4498261"/>
            <a:ext cx="2245248" cy="1014730"/>
          </a:xfrm>
          <a:prstGeom prst="rect">
            <a:avLst/>
          </a:prstGeom>
        </p:spPr>
        <p:txBody>
          <a:bodyPr wrap="square">
            <a:spAutoFit/>
          </a:bodyPr>
          <a:lstStyle/>
          <a:p>
            <a:pPr algn="just">
              <a:lnSpc>
                <a:spcPct val="125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通过收集用户的反馈意见及使用过程遇到的问题进行优化。</a:t>
            </a:r>
            <a:endPar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8" name="machinery_145535"/>
          <p:cNvSpPr>
            <a:spLocks noChangeAspect="1"/>
          </p:cNvSpPr>
          <p:nvPr/>
        </p:nvSpPr>
        <p:spPr bwMode="auto">
          <a:xfrm>
            <a:off x="7005618" y="4964091"/>
            <a:ext cx="1041284" cy="1026862"/>
          </a:xfrm>
          <a:custGeom>
            <a:avLst/>
            <a:gdLst>
              <a:gd name="connsiteX0" fmla="*/ 210237 w 587192"/>
              <a:gd name="connsiteY0" fmla="*/ 487697 h 579060"/>
              <a:gd name="connsiteX1" fmla="*/ 199202 w 587192"/>
              <a:gd name="connsiteY1" fmla="*/ 498628 h 579060"/>
              <a:gd name="connsiteX2" fmla="*/ 199202 w 587192"/>
              <a:gd name="connsiteY2" fmla="*/ 521647 h 579060"/>
              <a:gd name="connsiteX3" fmla="*/ 210237 w 587192"/>
              <a:gd name="connsiteY3" fmla="*/ 532667 h 579060"/>
              <a:gd name="connsiteX4" fmla="*/ 295575 w 587192"/>
              <a:gd name="connsiteY4" fmla="*/ 532667 h 579060"/>
              <a:gd name="connsiteX5" fmla="*/ 306521 w 587192"/>
              <a:gd name="connsiteY5" fmla="*/ 521647 h 579060"/>
              <a:gd name="connsiteX6" fmla="*/ 306521 w 587192"/>
              <a:gd name="connsiteY6" fmla="*/ 498628 h 579060"/>
              <a:gd name="connsiteX7" fmla="*/ 295575 w 587192"/>
              <a:gd name="connsiteY7" fmla="*/ 487697 h 579060"/>
              <a:gd name="connsiteX8" fmla="*/ 210237 w 587192"/>
              <a:gd name="connsiteY8" fmla="*/ 390112 h 579060"/>
              <a:gd name="connsiteX9" fmla="*/ 199202 w 587192"/>
              <a:gd name="connsiteY9" fmla="*/ 401133 h 579060"/>
              <a:gd name="connsiteX10" fmla="*/ 199202 w 587192"/>
              <a:gd name="connsiteY10" fmla="*/ 424062 h 579060"/>
              <a:gd name="connsiteX11" fmla="*/ 210237 w 587192"/>
              <a:gd name="connsiteY11" fmla="*/ 435083 h 579060"/>
              <a:gd name="connsiteX12" fmla="*/ 295575 w 587192"/>
              <a:gd name="connsiteY12" fmla="*/ 435083 h 579060"/>
              <a:gd name="connsiteX13" fmla="*/ 306521 w 587192"/>
              <a:gd name="connsiteY13" fmla="*/ 424062 h 579060"/>
              <a:gd name="connsiteX14" fmla="*/ 306521 w 587192"/>
              <a:gd name="connsiteY14" fmla="*/ 401133 h 579060"/>
              <a:gd name="connsiteX15" fmla="*/ 295575 w 587192"/>
              <a:gd name="connsiteY15" fmla="*/ 390112 h 579060"/>
              <a:gd name="connsiteX16" fmla="*/ 210237 w 587192"/>
              <a:gd name="connsiteY16" fmla="*/ 292527 h 579060"/>
              <a:gd name="connsiteX17" fmla="*/ 199202 w 587192"/>
              <a:gd name="connsiteY17" fmla="*/ 303459 h 579060"/>
              <a:gd name="connsiteX18" fmla="*/ 199202 w 587192"/>
              <a:gd name="connsiteY18" fmla="*/ 326478 h 579060"/>
              <a:gd name="connsiteX19" fmla="*/ 210237 w 587192"/>
              <a:gd name="connsiteY19" fmla="*/ 337498 h 579060"/>
              <a:gd name="connsiteX20" fmla="*/ 295575 w 587192"/>
              <a:gd name="connsiteY20" fmla="*/ 337498 h 579060"/>
              <a:gd name="connsiteX21" fmla="*/ 306521 w 587192"/>
              <a:gd name="connsiteY21" fmla="*/ 326478 h 579060"/>
              <a:gd name="connsiteX22" fmla="*/ 306521 w 587192"/>
              <a:gd name="connsiteY22" fmla="*/ 303459 h 579060"/>
              <a:gd name="connsiteX23" fmla="*/ 295575 w 587192"/>
              <a:gd name="connsiteY23" fmla="*/ 292527 h 579060"/>
              <a:gd name="connsiteX24" fmla="*/ 412250 w 587192"/>
              <a:gd name="connsiteY24" fmla="*/ 268713 h 579060"/>
              <a:gd name="connsiteX25" fmla="*/ 485772 w 587192"/>
              <a:gd name="connsiteY25" fmla="*/ 342022 h 579060"/>
              <a:gd name="connsiteX26" fmla="*/ 412250 w 587192"/>
              <a:gd name="connsiteY26" fmla="*/ 415419 h 579060"/>
              <a:gd name="connsiteX27" fmla="*/ 401658 w 587192"/>
              <a:gd name="connsiteY27" fmla="*/ 414353 h 579060"/>
              <a:gd name="connsiteX28" fmla="*/ 401658 w 587192"/>
              <a:gd name="connsiteY28" fmla="*/ 395692 h 579060"/>
              <a:gd name="connsiteX29" fmla="*/ 401658 w 587192"/>
              <a:gd name="connsiteY29" fmla="*/ 288440 h 579060"/>
              <a:gd name="connsiteX30" fmla="*/ 401658 w 587192"/>
              <a:gd name="connsiteY30" fmla="*/ 269691 h 579060"/>
              <a:gd name="connsiteX31" fmla="*/ 412250 w 587192"/>
              <a:gd name="connsiteY31" fmla="*/ 268713 h 579060"/>
              <a:gd name="connsiteX32" fmla="*/ 170993 w 587192"/>
              <a:gd name="connsiteY32" fmla="*/ 231737 h 579060"/>
              <a:gd name="connsiteX33" fmla="*/ 334819 w 587192"/>
              <a:gd name="connsiteY33" fmla="*/ 231737 h 579060"/>
              <a:gd name="connsiteX34" fmla="*/ 362494 w 587192"/>
              <a:gd name="connsiteY34" fmla="*/ 259377 h 579060"/>
              <a:gd name="connsiteX35" fmla="*/ 362494 w 587192"/>
              <a:gd name="connsiteY35" fmla="*/ 579060 h 579060"/>
              <a:gd name="connsiteX36" fmla="*/ 143318 w 587192"/>
              <a:gd name="connsiteY36" fmla="*/ 579060 h 579060"/>
              <a:gd name="connsiteX37" fmla="*/ 143318 w 587192"/>
              <a:gd name="connsiteY37" fmla="*/ 259377 h 579060"/>
              <a:gd name="connsiteX38" fmla="*/ 170993 w 587192"/>
              <a:gd name="connsiteY38" fmla="*/ 231737 h 579060"/>
              <a:gd name="connsiteX39" fmla="*/ 385391 w 587192"/>
              <a:gd name="connsiteY39" fmla="*/ 159196 h 579060"/>
              <a:gd name="connsiteX40" fmla="*/ 439244 w 587192"/>
              <a:gd name="connsiteY40" fmla="*/ 159196 h 579060"/>
              <a:gd name="connsiteX41" fmla="*/ 460518 w 587192"/>
              <a:gd name="connsiteY41" fmla="*/ 180435 h 579060"/>
              <a:gd name="connsiteX42" fmla="*/ 460518 w 587192"/>
              <a:gd name="connsiteY42" fmla="*/ 206918 h 579060"/>
              <a:gd name="connsiteX43" fmla="*/ 505469 w 587192"/>
              <a:gd name="connsiteY43" fmla="*/ 232778 h 579060"/>
              <a:gd name="connsiteX44" fmla="*/ 528345 w 587192"/>
              <a:gd name="connsiteY44" fmla="*/ 219626 h 579060"/>
              <a:gd name="connsiteX45" fmla="*/ 557363 w 587192"/>
              <a:gd name="connsiteY45" fmla="*/ 227357 h 579060"/>
              <a:gd name="connsiteX46" fmla="*/ 584334 w 587192"/>
              <a:gd name="connsiteY46" fmla="*/ 273924 h 579060"/>
              <a:gd name="connsiteX47" fmla="*/ 576590 w 587192"/>
              <a:gd name="connsiteY47" fmla="*/ 302894 h 579060"/>
              <a:gd name="connsiteX48" fmla="*/ 553625 w 587192"/>
              <a:gd name="connsiteY48" fmla="*/ 316136 h 579060"/>
              <a:gd name="connsiteX49" fmla="*/ 556028 w 587192"/>
              <a:gd name="connsiteY49" fmla="*/ 341996 h 579060"/>
              <a:gd name="connsiteX50" fmla="*/ 553625 w 587192"/>
              <a:gd name="connsiteY50" fmla="*/ 367945 h 579060"/>
              <a:gd name="connsiteX51" fmla="*/ 576590 w 587192"/>
              <a:gd name="connsiteY51" fmla="*/ 381187 h 579060"/>
              <a:gd name="connsiteX52" fmla="*/ 584334 w 587192"/>
              <a:gd name="connsiteY52" fmla="*/ 410157 h 579060"/>
              <a:gd name="connsiteX53" fmla="*/ 557363 w 587192"/>
              <a:gd name="connsiteY53" fmla="*/ 456724 h 579060"/>
              <a:gd name="connsiteX54" fmla="*/ 544546 w 587192"/>
              <a:gd name="connsiteY54" fmla="*/ 466588 h 579060"/>
              <a:gd name="connsiteX55" fmla="*/ 528345 w 587192"/>
              <a:gd name="connsiteY55" fmla="*/ 464455 h 579060"/>
              <a:gd name="connsiteX56" fmla="*/ 505469 w 587192"/>
              <a:gd name="connsiteY56" fmla="*/ 451214 h 579060"/>
              <a:gd name="connsiteX57" fmla="*/ 460518 w 587192"/>
              <a:gd name="connsiteY57" fmla="*/ 477074 h 579060"/>
              <a:gd name="connsiteX58" fmla="*/ 460518 w 587192"/>
              <a:gd name="connsiteY58" fmla="*/ 503557 h 579060"/>
              <a:gd name="connsiteX59" fmla="*/ 439244 w 587192"/>
              <a:gd name="connsiteY59" fmla="*/ 524796 h 579060"/>
              <a:gd name="connsiteX60" fmla="*/ 401680 w 587192"/>
              <a:gd name="connsiteY60" fmla="*/ 524796 h 579060"/>
              <a:gd name="connsiteX61" fmla="*/ 401680 w 587192"/>
              <a:gd name="connsiteY61" fmla="*/ 476363 h 579060"/>
              <a:gd name="connsiteX62" fmla="*/ 401680 w 587192"/>
              <a:gd name="connsiteY62" fmla="*/ 434151 h 579060"/>
              <a:gd name="connsiteX63" fmla="*/ 412273 w 587192"/>
              <a:gd name="connsiteY63" fmla="*/ 434951 h 579060"/>
              <a:gd name="connsiteX64" fmla="*/ 505380 w 587192"/>
              <a:gd name="connsiteY64" fmla="*/ 341996 h 579060"/>
              <a:gd name="connsiteX65" fmla="*/ 412273 w 587192"/>
              <a:gd name="connsiteY65" fmla="*/ 249130 h 579060"/>
              <a:gd name="connsiteX66" fmla="*/ 400701 w 587192"/>
              <a:gd name="connsiteY66" fmla="*/ 249930 h 579060"/>
              <a:gd name="connsiteX67" fmla="*/ 364117 w 587192"/>
              <a:gd name="connsiteY67" fmla="*/ 199719 h 579060"/>
              <a:gd name="connsiteX68" fmla="*/ 364117 w 587192"/>
              <a:gd name="connsiteY68" fmla="*/ 180435 h 579060"/>
              <a:gd name="connsiteX69" fmla="*/ 385391 w 587192"/>
              <a:gd name="connsiteY69" fmla="*/ 159196 h 579060"/>
              <a:gd name="connsiteX70" fmla="*/ 189325 w 587192"/>
              <a:gd name="connsiteY70" fmla="*/ 75016 h 579060"/>
              <a:gd name="connsiteX71" fmla="*/ 178288 w 587192"/>
              <a:gd name="connsiteY71" fmla="*/ 86037 h 579060"/>
              <a:gd name="connsiteX72" fmla="*/ 178288 w 587192"/>
              <a:gd name="connsiteY72" fmla="*/ 129677 h 579060"/>
              <a:gd name="connsiteX73" fmla="*/ 189325 w 587192"/>
              <a:gd name="connsiteY73" fmla="*/ 140699 h 579060"/>
              <a:gd name="connsiteX74" fmla="*/ 233029 w 587192"/>
              <a:gd name="connsiteY74" fmla="*/ 140699 h 579060"/>
              <a:gd name="connsiteX75" fmla="*/ 244067 w 587192"/>
              <a:gd name="connsiteY75" fmla="*/ 129677 h 579060"/>
              <a:gd name="connsiteX76" fmla="*/ 244067 w 587192"/>
              <a:gd name="connsiteY76" fmla="*/ 86037 h 579060"/>
              <a:gd name="connsiteX77" fmla="*/ 233029 w 587192"/>
              <a:gd name="connsiteY77" fmla="*/ 75016 h 579060"/>
              <a:gd name="connsiteX78" fmla="*/ 55988 w 587192"/>
              <a:gd name="connsiteY78" fmla="*/ 75016 h 579060"/>
              <a:gd name="connsiteX79" fmla="*/ 44950 w 587192"/>
              <a:gd name="connsiteY79" fmla="*/ 86037 h 579060"/>
              <a:gd name="connsiteX80" fmla="*/ 44950 w 587192"/>
              <a:gd name="connsiteY80" fmla="*/ 129677 h 579060"/>
              <a:gd name="connsiteX81" fmla="*/ 55988 w 587192"/>
              <a:gd name="connsiteY81" fmla="*/ 140699 h 579060"/>
              <a:gd name="connsiteX82" fmla="*/ 99692 w 587192"/>
              <a:gd name="connsiteY82" fmla="*/ 140699 h 579060"/>
              <a:gd name="connsiteX83" fmla="*/ 110729 w 587192"/>
              <a:gd name="connsiteY83" fmla="*/ 129677 h 579060"/>
              <a:gd name="connsiteX84" fmla="*/ 110729 w 587192"/>
              <a:gd name="connsiteY84" fmla="*/ 86037 h 579060"/>
              <a:gd name="connsiteX85" fmla="*/ 99692 w 587192"/>
              <a:gd name="connsiteY85" fmla="*/ 75016 h 579060"/>
              <a:gd name="connsiteX86" fmla="*/ 27682 w 587192"/>
              <a:gd name="connsiteY86" fmla="*/ 0 h 579060"/>
              <a:gd name="connsiteX87" fmla="*/ 261424 w 587192"/>
              <a:gd name="connsiteY87" fmla="*/ 0 h 579060"/>
              <a:gd name="connsiteX88" fmla="*/ 289106 w 587192"/>
              <a:gd name="connsiteY88" fmla="*/ 27642 h 579060"/>
              <a:gd name="connsiteX89" fmla="*/ 289106 w 587192"/>
              <a:gd name="connsiteY89" fmla="*/ 192605 h 579060"/>
              <a:gd name="connsiteX90" fmla="*/ 170989 w 587192"/>
              <a:gd name="connsiteY90" fmla="*/ 192605 h 579060"/>
              <a:gd name="connsiteX91" fmla="*/ 110729 w 587192"/>
              <a:gd name="connsiteY91" fmla="*/ 230913 h 579060"/>
              <a:gd name="connsiteX92" fmla="*/ 110729 w 587192"/>
              <a:gd name="connsiteY92" fmla="*/ 222825 h 579060"/>
              <a:gd name="connsiteX93" fmla="*/ 99692 w 587192"/>
              <a:gd name="connsiteY93" fmla="*/ 211803 h 579060"/>
              <a:gd name="connsiteX94" fmla="*/ 55988 w 587192"/>
              <a:gd name="connsiteY94" fmla="*/ 211803 h 579060"/>
              <a:gd name="connsiteX95" fmla="*/ 44950 w 587192"/>
              <a:gd name="connsiteY95" fmla="*/ 222825 h 579060"/>
              <a:gd name="connsiteX96" fmla="*/ 44950 w 587192"/>
              <a:gd name="connsiteY96" fmla="*/ 266554 h 579060"/>
              <a:gd name="connsiteX97" fmla="*/ 55988 w 587192"/>
              <a:gd name="connsiteY97" fmla="*/ 277487 h 579060"/>
              <a:gd name="connsiteX98" fmla="*/ 99692 w 587192"/>
              <a:gd name="connsiteY98" fmla="*/ 277487 h 579060"/>
              <a:gd name="connsiteX99" fmla="*/ 104142 w 587192"/>
              <a:gd name="connsiteY99" fmla="*/ 276598 h 579060"/>
              <a:gd name="connsiteX100" fmla="*/ 104142 w 587192"/>
              <a:gd name="connsiteY100" fmla="*/ 349569 h 579060"/>
              <a:gd name="connsiteX101" fmla="*/ 99692 w 587192"/>
              <a:gd name="connsiteY101" fmla="*/ 348680 h 579060"/>
              <a:gd name="connsiteX102" fmla="*/ 55988 w 587192"/>
              <a:gd name="connsiteY102" fmla="*/ 348680 h 579060"/>
              <a:gd name="connsiteX103" fmla="*/ 44950 w 587192"/>
              <a:gd name="connsiteY103" fmla="*/ 359613 h 579060"/>
              <a:gd name="connsiteX104" fmla="*/ 44950 w 587192"/>
              <a:gd name="connsiteY104" fmla="*/ 403342 h 579060"/>
              <a:gd name="connsiteX105" fmla="*/ 55988 w 587192"/>
              <a:gd name="connsiteY105" fmla="*/ 414364 h 579060"/>
              <a:gd name="connsiteX106" fmla="*/ 99692 w 587192"/>
              <a:gd name="connsiteY106" fmla="*/ 414364 h 579060"/>
              <a:gd name="connsiteX107" fmla="*/ 104142 w 587192"/>
              <a:gd name="connsiteY107" fmla="*/ 413386 h 579060"/>
              <a:gd name="connsiteX108" fmla="*/ 104142 w 587192"/>
              <a:gd name="connsiteY108" fmla="*/ 579060 h 579060"/>
              <a:gd name="connsiteX109" fmla="*/ 27682 w 587192"/>
              <a:gd name="connsiteY109" fmla="*/ 579060 h 579060"/>
              <a:gd name="connsiteX110" fmla="*/ 0 w 587192"/>
              <a:gd name="connsiteY110" fmla="*/ 551329 h 579060"/>
              <a:gd name="connsiteX111" fmla="*/ 0 w 587192"/>
              <a:gd name="connsiteY111" fmla="*/ 27642 h 579060"/>
              <a:gd name="connsiteX112" fmla="*/ 27682 w 587192"/>
              <a:gd name="connsiteY112" fmla="*/ 0 h 57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587192" h="579060">
                <a:moveTo>
                  <a:pt x="210237" y="487697"/>
                </a:moveTo>
                <a:cubicBezTo>
                  <a:pt x="204096" y="487697"/>
                  <a:pt x="199202" y="492585"/>
                  <a:pt x="199202" y="498628"/>
                </a:cubicBezTo>
                <a:lnTo>
                  <a:pt x="199202" y="521647"/>
                </a:lnTo>
                <a:cubicBezTo>
                  <a:pt x="199202" y="527690"/>
                  <a:pt x="204096" y="532667"/>
                  <a:pt x="210237" y="532667"/>
                </a:cubicBezTo>
                <a:lnTo>
                  <a:pt x="295575" y="532667"/>
                </a:lnTo>
                <a:cubicBezTo>
                  <a:pt x="301627" y="532667"/>
                  <a:pt x="306521" y="527690"/>
                  <a:pt x="306521" y="521647"/>
                </a:cubicBezTo>
                <a:lnTo>
                  <a:pt x="306521" y="498628"/>
                </a:lnTo>
                <a:cubicBezTo>
                  <a:pt x="306521" y="492585"/>
                  <a:pt x="301627" y="487697"/>
                  <a:pt x="295575" y="487697"/>
                </a:cubicBezTo>
                <a:close/>
                <a:moveTo>
                  <a:pt x="210237" y="390112"/>
                </a:moveTo>
                <a:cubicBezTo>
                  <a:pt x="204096" y="390112"/>
                  <a:pt x="199202" y="395000"/>
                  <a:pt x="199202" y="401133"/>
                </a:cubicBezTo>
                <a:lnTo>
                  <a:pt x="199202" y="424062"/>
                </a:lnTo>
                <a:cubicBezTo>
                  <a:pt x="199202" y="430106"/>
                  <a:pt x="204096" y="435083"/>
                  <a:pt x="210237" y="435083"/>
                </a:cubicBezTo>
                <a:lnTo>
                  <a:pt x="295575" y="435083"/>
                </a:lnTo>
                <a:cubicBezTo>
                  <a:pt x="301627" y="435083"/>
                  <a:pt x="306521" y="430106"/>
                  <a:pt x="306521" y="424062"/>
                </a:cubicBezTo>
                <a:lnTo>
                  <a:pt x="306521" y="401133"/>
                </a:lnTo>
                <a:cubicBezTo>
                  <a:pt x="306521" y="395000"/>
                  <a:pt x="301627" y="390112"/>
                  <a:pt x="295575" y="390112"/>
                </a:cubicBezTo>
                <a:close/>
                <a:moveTo>
                  <a:pt x="210237" y="292527"/>
                </a:moveTo>
                <a:cubicBezTo>
                  <a:pt x="204096" y="292527"/>
                  <a:pt x="199202" y="297416"/>
                  <a:pt x="199202" y="303459"/>
                </a:cubicBezTo>
                <a:lnTo>
                  <a:pt x="199202" y="326478"/>
                </a:lnTo>
                <a:cubicBezTo>
                  <a:pt x="199202" y="332521"/>
                  <a:pt x="204096" y="337498"/>
                  <a:pt x="210237" y="337498"/>
                </a:cubicBezTo>
                <a:lnTo>
                  <a:pt x="295575" y="337498"/>
                </a:lnTo>
                <a:cubicBezTo>
                  <a:pt x="301627" y="337498"/>
                  <a:pt x="306521" y="332521"/>
                  <a:pt x="306521" y="326478"/>
                </a:cubicBezTo>
                <a:lnTo>
                  <a:pt x="306521" y="303459"/>
                </a:lnTo>
                <a:cubicBezTo>
                  <a:pt x="306521" y="297416"/>
                  <a:pt x="301627" y="292527"/>
                  <a:pt x="295575" y="292527"/>
                </a:cubicBezTo>
                <a:close/>
                <a:moveTo>
                  <a:pt x="412250" y="268713"/>
                </a:moveTo>
                <a:cubicBezTo>
                  <a:pt x="452838" y="268713"/>
                  <a:pt x="485772" y="301591"/>
                  <a:pt x="485772" y="342022"/>
                </a:cubicBezTo>
                <a:cubicBezTo>
                  <a:pt x="485772" y="382541"/>
                  <a:pt x="452838" y="415419"/>
                  <a:pt x="412250" y="415419"/>
                </a:cubicBezTo>
                <a:cubicBezTo>
                  <a:pt x="408690" y="415419"/>
                  <a:pt x="405129" y="414886"/>
                  <a:pt x="401658" y="414353"/>
                </a:cubicBezTo>
                <a:lnTo>
                  <a:pt x="401658" y="395692"/>
                </a:lnTo>
                <a:lnTo>
                  <a:pt x="401658" y="288440"/>
                </a:lnTo>
                <a:lnTo>
                  <a:pt x="401658" y="269691"/>
                </a:lnTo>
                <a:cubicBezTo>
                  <a:pt x="405129" y="269157"/>
                  <a:pt x="408690" y="268713"/>
                  <a:pt x="412250" y="268713"/>
                </a:cubicBezTo>
                <a:close/>
                <a:moveTo>
                  <a:pt x="170993" y="231737"/>
                </a:moveTo>
                <a:lnTo>
                  <a:pt x="334819" y="231737"/>
                </a:lnTo>
                <a:cubicBezTo>
                  <a:pt x="350125" y="231737"/>
                  <a:pt x="362494" y="244091"/>
                  <a:pt x="362494" y="259377"/>
                </a:cubicBezTo>
                <a:lnTo>
                  <a:pt x="362494" y="579060"/>
                </a:lnTo>
                <a:lnTo>
                  <a:pt x="143318" y="579060"/>
                </a:lnTo>
                <a:lnTo>
                  <a:pt x="143318" y="259377"/>
                </a:lnTo>
                <a:cubicBezTo>
                  <a:pt x="143318" y="244091"/>
                  <a:pt x="155687" y="231737"/>
                  <a:pt x="170993" y="231737"/>
                </a:cubicBezTo>
                <a:close/>
                <a:moveTo>
                  <a:pt x="385391" y="159196"/>
                </a:moveTo>
                <a:lnTo>
                  <a:pt x="439244" y="159196"/>
                </a:lnTo>
                <a:cubicBezTo>
                  <a:pt x="450993" y="159196"/>
                  <a:pt x="460518" y="168705"/>
                  <a:pt x="460518" y="180435"/>
                </a:cubicBezTo>
                <a:lnTo>
                  <a:pt x="460518" y="206918"/>
                </a:lnTo>
                <a:cubicBezTo>
                  <a:pt x="477074" y="212872"/>
                  <a:pt x="492295" y="221581"/>
                  <a:pt x="505469" y="232778"/>
                </a:cubicBezTo>
                <a:lnTo>
                  <a:pt x="528345" y="219626"/>
                </a:lnTo>
                <a:cubicBezTo>
                  <a:pt x="538582" y="213760"/>
                  <a:pt x="551578" y="217226"/>
                  <a:pt x="557363" y="227357"/>
                </a:cubicBezTo>
                <a:lnTo>
                  <a:pt x="584334" y="273924"/>
                </a:lnTo>
                <a:cubicBezTo>
                  <a:pt x="590209" y="284055"/>
                  <a:pt x="586738" y="297029"/>
                  <a:pt x="576590" y="302894"/>
                </a:cubicBezTo>
                <a:lnTo>
                  <a:pt x="553625" y="316136"/>
                </a:lnTo>
                <a:cubicBezTo>
                  <a:pt x="555138" y="324578"/>
                  <a:pt x="556028" y="333198"/>
                  <a:pt x="556028" y="341996"/>
                </a:cubicBezTo>
                <a:cubicBezTo>
                  <a:pt x="556028" y="350883"/>
                  <a:pt x="555138" y="359503"/>
                  <a:pt x="553625" y="367945"/>
                </a:cubicBezTo>
                <a:lnTo>
                  <a:pt x="576590" y="381187"/>
                </a:lnTo>
                <a:cubicBezTo>
                  <a:pt x="586738" y="387052"/>
                  <a:pt x="590209" y="400026"/>
                  <a:pt x="584334" y="410157"/>
                </a:cubicBezTo>
                <a:lnTo>
                  <a:pt x="557363" y="456724"/>
                </a:lnTo>
                <a:cubicBezTo>
                  <a:pt x="554604" y="461611"/>
                  <a:pt x="549975" y="465166"/>
                  <a:pt x="544546" y="466588"/>
                </a:cubicBezTo>
                <a:cubicBezTo>
                  <a:pt x="539027" y="468010"/>
                  <a:pt x="533241" y="467299"/>
                  <a:pt x="528345" y="464455"/>
                </a:cubicBezTo>
                <a:lnTo>
                  <a:pt x="505469" y="451214"/>
                </a:lnTo>
                <a:cubicBezTo>
                  <a:pt x="492295" y="462411"/>
                  <a:pt x="477074" y="471209"/>
                  <a:pt x="460518" y="477074"/>
                </a:cubicBezTo>
                <a:lnTo>
                  <a:pt x="460518" y="503557"/>
                </a:lnTo>
                <a:cubicBezTo>
                  <a:pt x="460518" y="515287"/>
                  <a:pt x="450993" y="524796"/>
                  <a:pt x="439244" y="524796"/>
                </a:cubicBezTo>
                <a:lnTo>
                  <a:pt x="401680" y="524796"/>
                </a:lnTo>
                <a:lnTo>
                  <a:pt x="401680" y="476363"/>
                </a:lnTo>
                <a:lnTo>
                  <a:pt x="401680" y="434151"/>
                </a:lnTo>
                <a:cubicBezTo>
                  <a:pt x="405152" y="434596"/>
                  <a:pt x="408712" y="434951"/>
                  <a:pt x="412273" y="434951"/>
                </a:cubicBezTo>
                <a:cubicBezTo>
                  <a:pt x="463633" y="434951"/>
                  <a:pt x="505380" y="393272"/>
                  <a:pt x="505380" y="341996"/>
                </a:cubicBezTo>
                <a:cubicBezTo>
                  <a:pt x="505380" y="290809"/>
                  <a:pt x="463633" y="249130"/>
                  <a:pt x="412273" y="249130"/>
                </a:cubicBezTo>
                <a:cubicBezTo>
                  <a:pt x="408356" y="249130"/>
                  <a:pt x="404529" y="249485"/>
                  <a:pt x="400701" y="249930"/>
                </a:cubicBezTo>
                <a:cubicBezTo>
                  <a:pt x="397497" y="227801"/>
                  <a:pt x="383522" y="209228"/>
                  <a:pt x="364117" y="199719"/>
                </a:cubicBezTo>
                <a:lnTo>
                  <a:pt x="364117" y="180435"/>
                </a:lnTo>
                <a:cubicBezTo>
                  <a:pt x="364117" y="168705"/>
                  <a:pt x="373641" y="159196"/>
                  <a:pt x="385391" y="159196"/>
                </a:cubicBezTo>
                <a:close/>
                <a:moveTo>
                  <a:pt x="189325" y="75016"/>
                </a:moveTo>
                <a:cubicBezTo>
                  <a:pt x="183273" y="75016"/>
                  <a:pt x="178288" y="79904"/>
                  <a:pt x="178288" y="86037"/>
                </a:cubicBezTo>
                <a:lnTo>
                  <a:pt x="178288" y="129677"/>
                </a:lnTo>
                <a:cubicBezTo>
                  <a:pt x="178288" y="135810"/>
                  <a:pt x="183273" y="140699"/>
                  <a:pt x="189325" y="140699"/>
                </a:cubicBezTo>
                <a:lnTo>
                  <a:pt x="233029" y="140699"/>
                </a:lnTo>
                <a:cubicBezTo>
                  <a:pt x="239171" y="140699"/>
                  <a:pt x="244067" y="135810"/>
                  <a:pt x="244067" y="129677"/>
                </a:cubicBezTo>
                <a:lnTo>
                  <a:pt x="244067" y="86037"/>
                </a:lnTo>
                <a:cubicBezTo>
                  <a:pt x="244067" y="79904"/>
                  <a:pt x="239171" y="75016"/>
                  <a:pt x="233029" y="75016"/>
                </a:cubicBezTo>
                <a:close/>
                <a:moveTo>
                  <a:pt x="55988" y="75016"/>
                </a:moveTo>
                <a:cubicBezTo>
                  <a:pt x="49846" y="75016"/>
                  <a:pt x="44950" y="79904"/>
                  <a:pt x="44950" y="86037"/>
                </a:cubicBezTo>
                <a:lnTo>
                  <a:pt x="44950" y="129677"/>
                </a:lnTo>
                <a:cubicBezTo>
                  <a:pt x="44950" y="135810"/>
                  <a:pt x="49846" y="140699"/>
                  <a:pt x="55988" y="140699"/>
                </a:cubicBezTo>
                <a:lnTo>
                  <a:pt x="99692" y="140699"/>
                </a:lnTo>
                <a:cubicBezTo>
                  <a:pt x="105833" y="140699"/>
                  <a:pt x="110729" y="135810"/>
                  <a:pt x="110729" y="129677"/>
                </a:cubicBezTo>
                <a:lnTo>
                  <a:pt x="110729" y="86037"/>
                </a:lnTo>
                <a:cubicBezTo>
                  <a:pt x="110729" y="79904"/>
                  <a:pt x="105833" y="75016"/>
                  <a:pt x="99692" y="75016"/>
                </a:cubicBezTo>
                <a:close/>
                <a:moveTo>
                  <a:pt x="27682" y="0"/>
                </a:moveTo>
                <a:lnTo>
                  <a:pt x="261424" y="0"/>
                </a:lnTo>
                <a:cubicBezTo>
                  <a:pt x="276645" y="0"/>
                  <a:pt x="289106" y="12354"/>
                  <a:pt x="289106" y="27642"/>
                </a:cubicBezTo>
                <a:lnTo>
                  <a:pt x="289106" y="192605"/>
                </a:lnTo>
                <a:lnTo>
                  <a:pt x="170989" y="192605"/>
                </a:lnTo>
                <a:cubicBezTo>
                  <a:pt x="144375" y="192605"/>
                  <a:pt x="121499" y="208337"/>
                  <a:pt x="110729" y="230913"/>
                </a:cubicBezTo>
                <a:lnTo>
                  <a:pt x="110729" y="222825"/>
                </a:lnTo>
                <a:cubicBezTo>
                  <a:pt x="110729" y="216781"/>
                  <a:pt x="105833" y="211803"/>
                  <a:pt x="99692" y="211803"/>
                </a:cubicBezTo>
                <a:lnTo>
                  <a:pt x="55988" y="211803"/>
                </a:lnTo>
                <a:cubicBezTo>
                  <a:pt x="49846" y="211803"/>
                  <a:pt x="44950" y="216781"/>
                  <a:pt x="44950" y="222825"/>
                </a:cubicBezTo>
                <a:lnTo>
                  <a:pt x="44950" y="266554"/>
                </a:lnTo>
                <a:cubicBezTo>
                  <a:pt x="44950" y="272598"/>
                  <a:pt x="49846" y="277487"/>
                  <a:pt x="55988" y="277487"/>
                </a:cubicBezTo>
                <a:lnTo>
                  <a:pt x="99692" y="277487"/>
                </a:lnTo>
                <a:cubicBezTo>
                  <a:pt x="101294" y="277487"/>
                  <a:pt x="102807" y="277131"/>
                  <a:pt x="104142" y="276598"/>
                </a:cubicBezTo>
                <a:lnTo>
                  <a:pt x="104142" y="349569"/>
                </a:lnTo>
                <a:cubicBezTo>
                  <a:pt x="102807" y="349036"/>
                  <a:pt x="101294" y="348680"/>
                  <a:pt x="99692" y="348680"/>
                </a:cubicBezTo>
                <a:lnTo>
                  <a:pt x="55988" y="348680"/>
                </a:lnTo>
                <a:cubicBezTo>
                  <a:pt x="49846" y="348680"/>
                  <a:pt x="44950" y="353569"/>
                  <a:pt x="44950" y="359613"/>
                </a:cubicBezTo>
                <a:lnTo>
                  <a:pt x="44950" y="403342"/>
                </a:lnTo>
                <a:cubicBezTo>
                  <a:pt x="44950" y="409475"/>
                  <a:pt x="49846" y="414364"/>
                  <a:pt x="55988" y="414364"/>
                </a:cubicBezTo>
                <a:lnTo>
                  <a:pt x="99692" y="414364"/>
                </a:lnTo>
                <a:cubicBezTo>
                  <a:pt x="101294" y="414364"/>
                  <a:pt x="102807" y="414008"/>
                  <a:pt x="104142" y="413386"/>
                </a:cubicBezTo>
                <a:lnTo>
                  <a:pt x="104142" y="579060"/>
                </a:lnTo>
                <a:lnTo>
                  <a:pt x="27682" y="579060"/>
                </a:lnTo>
                <a:cubicBezTo>
                  <a:pt x="12372" y="579060"/>
                  <a:pt x="0" y="566617"/>
                  <a:pt x="0" y="551329"/>
                </a:cubicBezTo>
                <a:lnTo>
                  <a:pt x="0" y="27642"/>
                </a:lnTo>
                <a:cubicBezTo>
                  <a:pt x="0" y="12354"/>
                  <a:pt x="12372" y="0"/>
                  <a:pt x="27682" y="0"/>
                </a:cubicBezTo>
                <a:close/>
              </a:path>
            </a:pathLst>
          </a:custGeom>
          <a:solidFill>
            <a:srgbClr val="29547B"/>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 name="矩形 38"/>
          <p:cNvSpPr/>
          <p:nvPr/>
        </p:nvSpPr>
        <p:spPr>
          <a:xfrm rot="2696023">
            <a:off x="6027666" y="3860666"/>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555234" y="5990787"/>
            <a:ext cx="1043432" cy="601415"/>
            <a:chOff x="5376000" y="5127995"/>
            <a:chExt cx="1440000" cy="829990"/>
          </a:xfrm>
        </p:grpSpPr>
        <p:sp>
          <p:nvSpPr>
            <p:cNvPr id="69" name="矩形 68"/>
            <p:cNvSpPr/>
            <p:nvPr/>
          </p:nvSpPr>
          <p:spPr>
            <a:xfrm>
              <a:off x="5376000" y="5127995"/>
              <a:ext cx="1440000" cy="829990"/>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71" name="任意多边形: 形状 70"/>
            <p:cNvSpPr/>
            <p:nvPr/>
          </p:nvSpPr>
          <p:spPr>
            <a:xfrm>
              <a:off x="5430000" y="5196005"/>
              <a:ext cx="1332000" cy="707980"/>
            </a:xfrm>
            <a:custGeom>
              <a:avLst/>
              <a:gdLst>
                <a:gd name="connsiteX0" fmla="*/ 0 w 1332000"/>
                <a:gd name="connsiteY0" fmla="*/ 0 h 1332000"/>
                <a:gd name="connsiteX1" fmla="*/ 1332000 w 1332000"/>
                <a:gd name="connsiteY1" fmla="*/ 0 h 1332000"/>
                <a:gd name="connsiteX2" fmla="*/ 1332000 w 1332000"/>
                <a:gd name="connsiteY2" fmla="*/ 1332000 h 1332000"/>
                <a:gd name="connsiteX3" fmla="*/ 0 w 1332000"/>
                <a:gd name="connsiteY3" fmla="*/ 1332000 h 1332000"/>
              </a:gdLst>
              <a:ahLst/>
              <a:cxnLst>
                <a:cxn ang="0">
                  <a:pos x="connsiteX0" y="connsiteY0"/>
                </a:cxn>
                <a:cxn ang="0">
                  <a:pos x="connsiteX1" y="connsiteY1"/>
                </a:cxn>
                <a:cxn ang="0">
                  <a:pos x="connsiteX2" y="connsiteY2"/>
                </a:cxn>
                <a:cxn ang="0">
                  <a:pos x="connsiteX3" y="connsiteY3"/>
                </a:cxn>
              </a:cxnLst>
              <a:rect l="l" t="t" r="r" b="b"/>
              <a:pathLst>
                <a:path w="1332000" h="1332000">
                  <a:moveTo>
                    <a:pt x="0" y="0"/>
                  </a:moveTo>
                  <a:lnTo>
                    <a:pt x="1332000" y="0"/>
                  </a:lnTo>
                  <a:lnTo>
                    <a:pt x="1332000" y="1332000"/>
                  </a:lnTo>
                  <a:lnTo>
                    <a:pt x="0" y="1332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EEN</a:t>
              </a:r>
              <a:r>
                <a:rPr lang="zh-CN" altLang="en-US"/>
                <a:t>法</a:t>
              </a:r>
              <a:r>
                <a:rPr lang="en-US" altLang="zh-CN"/>
                <a:t>D</a:t>
              </a:r>
              <a:r>
                <a:rPr lang="en-US" altLang="zh-CN"/>
                <a:t>ND</a:t>
              </a:r>
              <a:endParaRPr lang="en-US" altLang="zh-CN"/>
            </a:p>
          </p:txBody>
        </p:sp>
      </p:grpSp>
      <p:sp>
        <p:nvSpPr>
          <p:cNvPr id="72" name="文本框 71"/>
          <p:cNvSpPr txBox="1"/>
          <p:nvPr/>
        </p:nvSpPr>
        <p:spPr>
          <a:xfrm flipH="1">
            <a:off x="5749966" y="6090613"/>
            <a:ext cx="692818" cy="400110"/>
          </a:xfrm>
          <a:prstGeom prst="rect">
            <a:avLst/>
          </a:prstGeom>
          <a:noFill/>
        </p:spPr>
        <p:txBody>
          <a:bodyPr wrap="none" rtlCol="0">
            <a:spAutoFit/>
          </a:bodyPr>
          <a:p>
            <a:r>
              <a:rPr lang="en-US" altLang="zh-CN"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END</a:t>
            </a:r>
            <a:endPar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32805" t="7042" r="36007" b="38309"/>
          <a:stretch>
            <a:fillRect/>
          </a:stretch>
        </p:blipFill>
        <p:spPr>
          <a:xfrm>
            <a:off x="1023425" y="1051560"/>
            <a:ext cx="4071240" cy="4815840"/>
          </a:xfrm>
          <a:prstGeom prst="rect">
            <a:avLst/>
          </a:prstGeom>
          <a:ln>
            <a:noFill/>
          </a:ln>
          <a:effectLst/>
        </p:spPr>
      </p:pic>
      <p:sp>
        <p:nvSpPr>
          <p:cNvPr id="12" name="矩形 11"/>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p:cNvSpPr/>
          <p:nvPr>
            <p:custDataLst>
              <p:tags r:id="rId2"/>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p:cNvSpPr/>
          <p:nvPr>
            <p:custDataLst>
              <p:tags r:id="rId3"/>
            </p:custDataLst>
          </p:nvPr>
        </p:nvSpPr>
        <p:spPr>
          <a:xfrm>
            <a:off x="5873498" y="3436374"/>
            <a:ext cx="2418080" cy="1106805"/>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需求规定</a:t>
            </a:r>
            <a:endParaRPr lang="zh-CN" altLang="en-US" sz="4400" dirty="0">
              <a:latin typeface="方正清刻本悦宋简体" panose="02000000000000000000" pitchFamily="2" charset="-122"/>
              <a:ea typeface="方正清刻本悦宋简体" panose="02000000000000000000" pitchFamily="2" charset="-122"/>
              <a:sym typeface="+mn-lt"/>
            </a:endParaRPr>
          </a:p>
        </p:txBody>
      </p:sp>
      <p:cxnSp>
        <p:nvCxnSpPr>
          <p:cNvPr id="17" name="PA-直接连接符 29"/>
          <p:cNvCxnSpPr/>
          <p:nvPr>
            <p:custDataLst>
              <p:tags r:id="rId4"/>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p:cNvSpPr/>
          <p:nvPr>
            <p:custDataLst>
              <p:tags r:id="rId5"/>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03 </a:t>
            </a:r>
            <a:endParaRPr lang="en-US" altLang="zh-CN" sz="7200" b="1" dirty="0">
              <a:latin typeface="书体坊安景臣钢笔行书" panose="02010601030101010101" pitchFamily="2" charset="-122"/>
              <a:ea typeface="书体坊安景臣钢笔行书"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3.95833E-6 -2.59259E-6 L -0.02891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nvSpPr>
        <p:spPr>
          <a:xfrm>
            <a:off x="6787061" y="1245306"/>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787061" y="3031177"/>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6787061" y="4817048"/>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a:xfrm>
            <a:off x="11241024" y="6146235"/>
            <a:ext cx="637032" cy="365125"/>
          </a:xfrm>
        </p:spPr>
        <p:txBody>
          <a:bodyPr/>
          <a:lstStyle/>
          <a:p>
            <a:fld id="{A30DD81B-ADF2-4E81-89E9-715225DDC310}" type="slidenum">
              <a:rPr lang="zh-CN" altLang="en-US" smtClean="0"/>
            </a:fld>
            <a:endParaRPr lang="zh-CN" altLang="en-US" dirty="0"/>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11004" y="4817048"/>
            <a:ext cx="3333080" cy="1671490"/>
          </a:xfrm>
          <a:prstGeom prst="rect">
            <a:avLst/>
          </a:prstGeom>
        </p:spPr>
      </p:pic>
      <p:pic>
        <p:nvPicPr>
          <p:cNvPr id="26" name="图片 25"/>
          <p:cNvPicPr>
            <a:picLocks noChangeAspect="1"/>
          </p:cNvPicPr>
          <p:nvPr/>
        </p:nvPicPr>
        <p:blipFill rotWithShape="1">
          <a:blip r:embed="rId2" cstate="print">
            <a:extLst>
              <a:ext uri="{28A0092B-C50C-407E-A947-70E740481C1C}">
                <a14:useLocalDpi xmlns:a14="http://schemas.microsoft.com/office/drawing/2010/main" val="0"/>
              </a:ext>
            </a:extLst>
          </a:blip>
          <a:srcRect b="21074"/>
          <a:stretch>
            <a:fillRect/>
          </a:stretch>
        </p:blipFill>
        <p:spPr>
          <a:xfrm>
            <a:off x="3299360" y="3031177"/>
            <a:ext cx="3356369" cy="1671489"/>
          </a:xfrm>
          <a:prstGeom prst="rect">
            <a:avLst/>
          </a:prstGeom>
        </p:spPr>
      </p:pic>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b="22816"/>
          <a:stretch>
            <a:fillRect/>
          </a:stretch>
        </p:blipFill>
        <p:spPr>
          <a:xfrm>
            <a:off x="3299938" y="1245882"/>
            <a:ext cx="3355213" cy="1670913"/>
          </a:xfrm>
          <a:prstGeom prst="rect">
            <a:avLst/>
          </a:prstGeom>
        </p:spPr>
      </p:pic>
      <p:sp>
        <p:nvSpPr>
          <p:cNvPr id="32" name="文本框 31"/>
          <p:cNvSpPr txBox="1"/>
          <p:nvPr/>
        </p:nvSpPr>
        <p:spPr>
          <a:xfrm>
            <a:off x="640057" y="1392360"/>
            <a:ext cx="2570853" cy="629920"/>
          </a:xfrm>
          <a:prstGeom prst="rect">
            <a:avLst/>
          </a:prstGeom>
          <a:noFill/>
        </p:spPr>
        <p:txBody>
          <a:bodyPr wrap="square" rtlCol="0">
            <a:spAutoFit/>
          </a:bodyPr>
          <a:lstStyle/>
          <a:p>
            <a:pPr>
              <a:lnSpc>
                <a:spcPct val="125000"/>
              </a:lnSpc>
            </a:pPr>
            <a:r>
              <a:rPr lang="zh-CN" altLang="en-US"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需求规定</a:t>
            </a:r>
            <a:endParaRPr lang="zh-CN" altLang="en-US"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grpSp>
        <p:nvGrpSpPr>
          <p:cNvPr id="50" name="组合 49"/>
          <p:cNvGrpSpPr/>
          <p:nvPr/>
        </p:nvGrpSpPr>
        <p:grpSpPr>
          <a:xfrm>
            <a:off x="6829549" y="1420595"/>
            <a:ext cx="4999740" cy="1290733"/>
            <a:chOff x="6829549" y="1390115"/>
            <a:chExt cx="4999740" cy="1290733"/>
          </a:xfrm>
        </p:grpSpPr>
        <p:sp>
          <p:nvSpPr>
            <p:cNvPr id="36" name="文本框 35"/>
            <p:cNvSpPr txBox="1"/>
            <p:nvPr/>
          </p:nvSpPr>
          <p:spPr>
            <a:xfrm>
              <a:off x="6829549" y="1390115"/>
              <a:ext cx="2905246" cy="398780"/>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管理员</a:t>
              </a:r>
              <a:endParaRPr lang="zh-CN" altLang="en-US" sz="2000" dirty="0">
                <a:latin typeface="思源黑体 CN Normal" panose="020B0400000000000000" pitchFamily="34" charset="-122"/>
                <a:ea typeface="思源黑体 CN Normal" panose="020B0400000000000000" pitchFamily="34" charset="-122"/>
              </a:endParaRPr>
            </a:p>
          </p:txBody>
        </p:sp>
        <p:cxnSp>
          <p:nvCxnSpPr>
            <p:cNvPr id="37" name="直接连接符 36"/>
            <p:cNvCxnSpPr/>
            <p:nvPr/>
          </p:nvCxnSpPr>
          <p:spPr>
            <a:xfrm>
              <a:off x="6956871" y="1779598"/>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864761" y="1850903"/>
              <a:ext cx="4964528" cy="829945"/>
            </a:xfrm>
            <a:prstGeom prst="rect">
              <a:avLst/>
            </a:prstGeom>
            <a:noFill/>
          </p:spPr>
          <p:txBody>
            <a:bodyPr wrap="square" rtlCol="0">
              <a:spAutoFit/>
            </a:bodyPr>
            <a:lstStyle/>
            <a:p>
              <a:pPr algn="just"/>
              <a:r>
                <a:rPr lang="en-US" altLang="zh-CN" sz="1600" dirty="0">
                  <a:latin typeface="思源黑体 CN Light" panose="020B0300000000000000" pitchFamily="34" charset="-122"/>
                  <a:ea typeface="思源黑体 CN Light" panose="020B0300000000000000" pitchFamily="34" charset="-122"/>
                </a:rPr>
                <a:t>管理员有着工资管理系统的最高权限，可以增加每一个职工的记录、修改和则除</a:t>
              </a:r>
              <a:r>
                <a:rPr lang="zh-CN" altLang="en-US" sz="1600" dirty="0">
                  <a:latin typeface="思源黑体 CN Light" panose="020B0300000000000000" pitchFamily="34" charset="-122"/>
                  <a:ea typeface="思源黑体 CN Light" panose="020B0300000000000000" pitchFamily="34" charset="-122"/>
                </a:rPr>
                <a:t>，</a:t>
              </a:r>
              <a:r>
                <a:rPr lang="en-US" altLang="zh-CN" sz="1600" dirty="0">
                  <a:latin typeface="思源黑体 CN Light" panose="020B0300000000000000" pitchFamily="34" charset="-122"/>
                  <a:ea typeface="思源黑体 CN Light" panose="020B0300000000000000" pitchFamily="34" charset="-122"/>
                </a:rPr>
                <a:t>只有管理员具备修改其它职工基本信息的职能。 </a:t>
              </a:r>
              <a:endParaRPr lang="zh-CN" altLang="en-US" sz="1600" dirty="0">
                <a:latin typeface="思源黑体 CN Light" panose="020B0300000000000000" pitchFamily="34" charset="-122"/>
                <a:ea typeface="思源黑体 CN Light" panose="020B0300000000000000" pitchFamily="34" charset="-122"/>
              </a:endParaRPr>
            </a:p>
          </p:txBody>
        </p:sp>
      </p:grpSp>
      <p:grpSp>
        <p:nvGrpSpPr>
          <p:cNvPr id="52" name="组合 51"/>
          <p:cNvGrpSpPr/>
          <p:nvPr/>
        </p:nvGrpSpPr>
        <p:grpSpPr>
          <a:xfrm>
            <a:off x="6829549" y="3249832"/>
            <a:ext cx="4999740" cy="1323346"/>
            <a:chOff x="6829549" y="3219352"/>
            <a:chExt cx="4999740" cy="1323346"/>
          </a:xfrm>
        </p:grpSpPr>
        <p:sp>
          <p:nvSpPr>
            <p:cNvPr id="38" name="文本框 37"/>
            <p:cNvSpPr txBox="1"/>
            <p:nvPr/>
          </p:nvSpPr>
          <p:spPr>
            <a:xfrm>
              <a:off x="6829549" y="3219352"/>
              <a:ext cx="2905246" cy="398780"/>
            </a:xfrm>
            <a:prstGeom prst="rect">
              <a:avLst/>
            </a:prstGeom>
            <a:noFill/>
          </p:spPr>
          <p:txBody>
            <a:bodyPr wrap="square" rtlCol="0">
              <a:spAutoFit/>
            </a:bodyPr>
            <a:lstStyle/>
            <a:p>
              <a:r>
                <a:rPr lang="en-US" altLang="zh-CN" sz="2000" dirty="0">
                  <a:latin typeface="思源黑体 CN Light" panose="020B0300000000000000" pitchFamily="34" charset="-122"/>
                  <a:ea typeface="思源黑体 CN Light" panose="020B0300000000000000" pitchFamily="34" charset="-122"/>
                  <a:sym typeface="+mn-ea"/>
                </a:rPr>
                <a:t>职工</a:t>
              </a:r>
              <a:endParaRPr lang="zh-CN" altLang="en-US" sz="2000" dirty="0">
                <a:latin typeface="思源黑体 CN Normal" panose="020B0400000000000000" pitchFamily="34" charset="-122"/>
                <a:ea typeface="思源黑体 CN Normal" panose="020B0400000000000000" pitchFamily="34" charset="-122"/>
              </a:endParaRPr>
            </a:p>
          </p:txBody>
        </p:sp>
        <p:cxnSp>
          <p:nvCxnSpPr>
            <p:cNvPr id="39" name="直接连接符 38"/>
            <p:cNvCxnSpPr/>
            <p:nvPr/>
          </p:nvCxnSpPr>
          <p:spPr>
            <a:xfrm>
              <a:off x="6956871" y="3591283"/>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6864761" y="3712753"/>
              <a:ext cx="4964528" cy="829945"/>
            </a:xfrm>
            <a:prstGeom prst="rect">
              <a:avLst/>
            </a:prstGeom>
            <a:noFill/>
          </p:spPr>
          <p:txBody>
            <a:bodyPr wrap="square" rtlCol="0">
              <a:spAutoFit/>
            </a:bodyPr>
            <a:lstStyle/>
            <a:p>
              <a:pPr algn="just"/>
              <a:r>
                <a:rPr lang="zh-CN" altLang="en-US" sz="1600" dirty="0">
                  <a:latin typeface="思源黑体 CN Light" panose="020B0300000000000000" pitchFamily="34" charset="-122"/>
                  <a:ea typeface="思源黑体 CN Light" panose="020B0300000000000000" pitchFamily="34" charset="-122"/>
                  <a:sym typeface="+mn-ea"/>
                </a:rPr>
                <a:t>只</a:t>
              </a:r>
              <a:r>
                <a:rPr lang="en-US" altLang="zh-CN" sz="1600" dirty="0">
                  <a:latin typeface="思源黑体 CN Light" panose="020B0300000000000000" pitchFamily="34" charset="-122"/>
                  <a:ea typeface="思源黑体 CN Light" panose="020B0300000000000000" pitchFamily="34" charset="-122"/>
                  <a:sym typeface="+mn-ea"/>
                </a:rPr>
                <a:t>能够查询自己的个人信息和工资情况，如有个人工资显示错误，可以向管理员报告，通过管理员来修改职工的信息</a:t>
              </a:r>
              <a:r>
                <a:rPr lang="en-US" altLang="zh-CN" sz="1600" dirty="0">
                  <a:latin typeface="思源黑体 CN Light" panose="020B0300000000000000" pitchFamily="34" charset="-122"/>
                  <a:ea typeface="思源黑体 CN Light" panose="020B0300000000000000" pitchFamily="34" charset="-122"/>
                </a:rPr>
                <a:t> </a:t>
              </a:r>
              <a:endParaRPr lang="zh-CN" altLang="en-US" sz="1600" dirty="0">
                <a:latin typeface="思源黑体 CN Light" panose="020B0300000000000000" pitchFamily="34" charset="-122"/>
                <a:ea typeface="思源黑体 CN Light" panose="020B0300000000000000" pitchFamily="34" charset="-122"/>
              </a:endParaRPr>
            </a:p>
          </p:txBody>
        </p:sp>
      </p:grpSp>
      <p:grpSp>
        <p:nvGrpSpPr>
          <p:cNvPr id="51" name="组合 50"/>
          <p:cNvGrpSpPr/>
          <p:nvPr/>
        </p:nvGrpSpPr>
        <p:grpSpPr>
          <a:xfrm>
            <a:off x="6829549" y="5086231"/>
            <a:ext cx="4999740" cy="1320187"/>
            <a:chOff x="6829549" y="5040511"/>
            <a:chExt cx="4999740" cy="1320187"/>
          </a:xfrm>
        </p:grpSpPr>
        <p:sp>
          <p:nvSpPr>
            <p:cNvPr id="40" name="文本框 39"/>
            <p:cNvSpPr txBox="1"/>
            <p:nvPr/>
          </p:nvSpPr>
          <p:spPr>
            <a:xfrm>
              <a:off x="6829549" y="5040511"/>
              <a:ext cx="2905246" cy="398780"/>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系统维护人员</a:t>
              </a:r>
              <a:endParaRPr lang="zh-CN" altLang="en-US" sz="2000" dirty="0">
                <a:latin typeface="思源黑体 CN Normal" panose="020B0400000000000000" pitchFamily="34" charset="-122"/>
                <a:ea typeface="思源黑体 CN Normal" panose="020B0400000000000000" pitchFamily="34" charset="-122"/>
              </a:endParaRPr>
            </a:p>
          </p:txBody>
        </p:sp>
        <p:cxnSp>
          <p:nvCxnSpPr>
            <p:cNvPr id="41" name="直接连接符 40"/>
            <p:cNvCxnSpPr/>
            <p:nvPr/>
          </p:nvCxnSpPr>
          <p:spPr>
            <a:xfrm>
              <a:off x="6956871" y="5409283"/>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864761" y="5530753"/>
              <a:ext cx="4964528" cy="829945"/>
            </a:xfrm>
            <a:prstGeom prst="rect">
              <a:avLst/>
            </a:prstGeom>
            <a:noFill/>
          </p:spPr>
          <p:txBody>
            <a:bodyPr wrap="square" rtlCol="0">
              <a:spAutoFit/>
            </a:bodyPr>
            <a:lstStyle/>
            <a:p>
              <a:pPr algn="just"/>
              <a:r>
                <a:rPr lang="zh-CN" altLang="en-US" sz="1600" dirty="0">
                  <a:latin typeface="思源黑体 CN Light" panose="020B0300000000000000" pitchFamily="34" charset="-122"/>
                  <a:ea typeface="思源黑体 CN Light" panose="020B0300000000000000" pitchFamily="34" charset="-122"/>
                </a:rPr>
                <a:t>拥有维护系统必须的权限，如调试，测试等相关权限，但无法查询存储数据，只有在管理员允许情况下才可查询数据。</a:t>
              </a:r>
              <a:r>
                <a:rPr lang="en-US" altLang="zh-CN" sz="1600" dirty="0">
                  <a:latin typeface="思源黑体 CN Light" panose="020B0300000000000000" pitchFamily="34" charset="-122"/>
                  <a:ea typeface="思源黑体 CN Light" panose="020B0300000000000000" pitchFamily="34" charset="-122"/>
                </a:rPr>
                <a:t> </a:t>
              </a:r>
              <a:endParaRPr lang="zh-CN" altLang="en-US" sz="1600" dirty="0">
                <a:latin typeface="思源黑体 CN Light" panose="020B0300000000000000" pitchFamily="34" charset="-122"/>
                <a:ea typeface="思源黑体 CN Light" panose="020B0300000000000000" pitchFamily="34" charset="-122"/>
              </a:endParaRPr>
            </a:p>
          </p:txBody>
        </p:sp>
      </p:grpSp>
      <p:cxnSp>
        <p:nvCxnSpPr>
          <p:cNvPr id="53" name="直接连接符 52"/>
          <p:cNvCxnSpPr/>
          <p:nvPr/>
        </p:nvCxnSpPr>
        <p:spPr>
          <a:xfrm>
            <a:off x="629897" y="1542179"/>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639894" y="2378433"/>
            <a:ext cx="2051518" cy="2785707"/>
          </a:xfrm>
          <a:prstGeom prst="rect">
            <a:avLst/>
          </a:prstGeom>
          <a:noFill/>
        </p:spPr>
        <p:txBody>
          <a:bodyPr wrap="square" rtlCol="0">
            <a:noAutofit/>
          </a:bodyPr>
          <a:lstStyle/>
          <a:p>
            <a:pPr algn="just">
              <a:lnSpc>
                <a:spcPct val="12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在工资管理系统中，公司每个职工以再此系统中注册账户，通过使用权限划分为管理员、职工、系统维护人员。允许这些账户登录此系统，使用相应的权限</a:t>
            </a: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a:t>
            </a:r>
            <a:endPar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endParaRPr>
          </a:p>
          <a:p>
            <a:pPr algn="just">
              <a:lnSpc>
                <a:spcPct val="120000"/>
              </a:lnSpc>
              <a:spcAft>
                <a:spcPts val="600"/>
              </a:spcAft>
            </a:pPr>
            <a:endPar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PA" val="v5.2.4"/>
</p:tagLst>
</file>

<file path=ppt/tags/tag10.xml><?xml version="1.0" encoding="utf-8"?>
<p:tagLst xmlns:p="http://schemas.openxmlformats.org/presentationml/2006/main">
  <p:tag name="ISLIDE.VECTOR" val="676fecc8-5938-4c2a-98aa-ea8df123951c"/>
</p:tagLst>
</file>

<file path=ppt/tags/tag11.xml><?xml version="1.0" encoding="utf-8"?>
<p:tagLst xmlns:p="http://schemas.openxmlformats.org/presentationml/2006/main">
  <p:tag name="PA" val="v5.2.4"/>
</p:tagLst>
</file>

<file path=ppt/tags/tag12.xml><?xml version="1.0" encoding="utf-8"?>
<p:tagLst xmlns:p="http://schemas.openxmlformats.org/presentationml/2006/main">
  <p:tag name="PA" val="v5.2.4"/>
</p:tagLst>
</file>

<file path=ppt/tags/tag13.xml><?xml version="1.0" encoding="utf-8"?>
<p:tagLst xmlns:p="http://schemas.openxmlformats.org/presentationml/2006/main">
  <p:tag name="PA" val="v5.2.4"/>
</p:tagLst>
</file>

<file path=ppt/tags/tag14.xml><?xml version="1.0" encoding="utf-8"?>
<p:tagLst xmlns:p="http://schemas.openxmlformats.org/presentationml/2006/main">
  <p:tag name="PA" val="v5.2.4"/>
</p:tagLst>
</file>

<file path=ppt/tags/tag15.xml><?xml version="1.0" encoding="utf-8"?>
<p:tagLst xmlns:p="http://schemas.openxmlformats.org/presentationml/2006/main">
  <p:tag name="PA" val="v5.2.4"/>
</p:tagLst>
</file>

<file path=ppt/tags/tag16.xml><?xml version="1.0" encoding="utf-8"?>
<p:tagLst xmlns:p="http://schemas.openxmlformats.org/presentationml/2006/main">
  <p:tag name="PA" val="v5.2.4"/>
</p:tagLst>
</file>

<file path=ppt/tags/tag17.xml><?xml version="1.0" encoding="utf-8"?>
<p:tagLst xmlns:p="http://schemas.openxmlformats.org/presentationml/2006/main">
  <p:tag name="PA" val="v5.2.4"/>
</p:tagLst>
</file>

<file path=ppt/tags/tag18.xml><?xml version="1.0" encoding="utf-8"?>
<p:tagLst xmlns:p="http://schemas.openxmlformats.org/presentationml/2006/main">
  <p:tag name="PA" val="v5.2.4"/>
</p:tagLst>
</file>

<file path=ppt/tags/tag19.xml><?xml version="1.0" encoding="utf-8"?>
<p:tagLst xmlns:p="http://schemas.openxmlformats.org/presentationml/2006/main">
  <p:tag name="PA" val="v5.2.4"/>
</p:tagLst>
</file>

<file path=ppt/tags/tag2.xml><?xml version="1.0" encoding="utf-8"?>
<p:tagLst xmlns:p="http://schemas.openxmlformats.org/presentationml/2006/main">
  <p:tag name="ISLIDE.VECTOR" val="676fecc8-5938-4c2a-98aa-ea8df123951c"/>
</p:tagLst>
</file>

<file path=ppt/tags/tag20.xml><?xml version="1.0" encoding="utf-8"?>
<p:tagLst xmlns:p="http://schemas.openxmlformats.org/presentationml/2006/main">
  <p:tag name="PA" val="v5.2.4"/>
</p:tagLst>
</file>

<file path=ppt/tags/tag21.xml><?xml version="1.0" encoding="utf-8"?>
<p:tagLst xmlns:p="http://schemas.openxmlformats.org/presentationml/2006/main">
  <p:tag name="PA" val="v5.2.4"/>
</p:tagLst>
</file>

<file path=ppt/tags/tag22.xml><?xml version="1.0" encoding="utf-8"?>
<p:tagLst xmlns:p="http://schemas.openxmlformats.org/presentationml/2006/main">
  <p:tag name="PA" val="v5.2.4"/>
</p:tagLst>
</file>

<file path=ppt/tags/tag23.xml><?xml version="1.0" encoding="utf-8"?>
<p:tagLst xmlns:p="http://schemas.openxmlformats.org/presentationml/2006/main">
  <p:tag name="PA" val="v5.2.4"/>
</p:tagLst>
</file>

<file path=ppt/tags/tag24.xml><?xml version="1.0" encoding="utf-8"?>
<p:tagLst xmlns:p="http://schemas.openxmlformats.org/presentationml/2006/main">
  <p:tag name="PA" val="v5.2.4"/>
</p:tagLst>
</file>

<file path=ppt/tags/tag25.xml><?xml version="1.0" encoding="utf-8"?>
<p:tagLst xmlns:p="http://schemas.openxmlformats.org/presentationml/2006/main">
  <p:tag name="PA" val="v5.2.4"/>
</p:tagLst>
</file>

<file path=ppt/tags/tag26.xml><?xml version="1.0" encoding="utf-8"?>
<p:tagLst xmlns:p="http://schemas.openxmlformats.org/presentationml/2006/main">
  <p:tag name="PA" val="v5.2.4"/>
</p:tagLst>
</file>

<file path=ppt/tags/tag27.xml><?xml version="1.0" encoding="utf-8"?>
<p:tagLst xmlns:p="http://schemas.openxmlformats.org/presentationml/2006/main">
  <p:tag name="ISLIDE.VECTOR" val="676fecc8-5938-4c2a-98aa-ea8df123951c"/>
</p:tagLst>
</file>

<file path=ppt/tags/tag3.xml><?xml version="1.0" encoding="utf-8"?>
<p:tagLst xmlns:p="http://schemas.openxmlformats.org/presentationml/2006/main">
  <p:tag name="ISLIDE.VECTOR" val="676fecc8-5938-4c2a-98aa-ea8df123951c"/>
</p:tagLst>
</file>

<file path=ppt/tags/tag4.xml><?xml version="1.0" encoding="utf-8"?>
<p:tagLst xmlns:p="http://schemas.openxmlformats.org/presentationml/2006/main">
  <p:tag name="PA" val="v5.2.4"/>
</p:tagLst>
</file>

<file path=ppt/tags/tag5.xml><?xml version="1.0" encoding="utf-8"?>
<p:tagLst xmlns:p="http://schemas.openxmlformats.org/presentationml/2006/main">
  <p:tag name="ISLIDE.VECTOR" val="676fecc8-5938-4c2a-98aa-ea8df123951c"/>
</p:tagLst>
</file>

<file path=ppt/tags/tag6.xml><?xml version="1.0" encoding="utf-8"?>
<p:tagLst xmlns:p="http://schemas.openxmlformats.org/presentationml/2006/main">
  <p:tag name="ISLIDE.VECTOR" val="676fecc8-5938-4c2a-98aa-ea8df123951c"/>
</p:tagLst>
</file>

<file path=ppt/tags/tag7.xml><?xml version="1.0" encoding="utf-8"?>
<p:tagLst xmlns:p="http://schemas.openxmlformats.org/presentationml/2006/main">
  <p:tag name="PA" val="v5.2.4"/>
</p:tagLst>
</file>

<file path=ppt/tags/tag8.xml><?xml version="1.0" encoding="utf-8"?>
<p:tagLst xmlns:p="http://schemas.openxmlformats.org/presentationml/2006/main">
  <p:tag name="PA" val="v5.2.4"/>
</p:tagLst>
</file>

<file path=ppt/tags/tag9.xml><?xml version="1.0" encoding="utf-8"?>
<p:tagLst xmlns:p="http://schemas.openxmlformats.org/presentationml/2006/main">
  <p:tag name="PA" val="v5.2.4"/>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C00000"/>
      </a:dk2>
      <a:lt2>
        <a:srgbClr val="E7E6E6"/>
      </a:lt2>
      <a:accent1>
        <a:srgbClr val="3399FF"/>
      </a:accent1>
      <a:accent2>
        <a:srgbClr val="ED7D31"/>
      </a:accent2>
      <a:accent3>
        <a:srgbClr val="A5A5A5"/>
      </a:accent3>
      <a:accent4>
        <a:srgbClr val="FFC000"/>
      </a:accent4>
      <a:accent5>
        <a:srgbClr val="5B9BD5"/>
      </a:accent5>
      <a:accent6>
        <a:srgbClr val="70AD47"/>
      </a:accent6>
      <a:hlink>
        <a:srgbClr val="0563C1"/>
      </a:hlink>
      <a:folHlink>
        <a:srgbClr val="1F3864"/>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2">
      <a:dk1>
        <a:sysClr val="windowText" lastClr="000000"/>
      </a:dk1>
      <a:lt1>
        <a:sysClr val="window" lastClr="FFFFFF"/>
      </a:lt1>
      <a:dk2>
        <a:srgbClr val="C00000"/>
      </a:dk2>
      <a:lt2>
        <a:srgbClr val="E7E6E6"/>
      </a:lt2>
      <a:accent1>
        <a:srgbClr val="3399FF"/>
      </a:accent1>
      <a:accent2>
        <a:srgbClr val="ED7D31"/>
      </a:accent2>
      <a:accent3>
        <a:srgbClr val="A5A5A5"/>
      </a:accent3>
      <a:accent4>
        <a:srgbClr val="FFC000"/>
      </a:accent4>
      <a:accent5>
        <a:srgbClr val="5B9BD5"/>
      </a:accent5>
      <a:accent6>
        <a:srgbClr val="70AD47"/>
      </a:accent6>
      <a:hlink>
        <a:srgbClr val="0563C1"/>
      </a:hlink>
      <a:folHlink>
        <a:srgbClr val="1F3864"/>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1484</Words>
  <Application>WPS 演示</Application>
  <PresentationFormat>宽屏</PresentationFormat>
  <Paragraphs>145</Paragraphs>
  <Slides>13</Slides>
  <Notes>26</Notes>
  <HiddenSlides>0</HiddenSlides>
  <MMClips>0</MMClips>
  <ScaleCrop>false</ScaleCrop>
  <HeadingPairs>
    <vt:vector size="8" baseType="variant">
      <vt:variant>
        <vt:lpstr>已用的字体</vt:lpstr>
      </vt:variant>
      <vt:variant>
        <vt:i4>24</vt:i4>
      </vt:variant>
      <vt:variant>
        <vt:lpstr>主题</vt:lpstr>
      </vt:variant>
      <vt:variant>
        <vt:i4>3</vt:i4>
      </vt:variant>
      <vt:variant>
        <vt:lpstr>嵌入 OLE 服务器</vt:lpstr>
      </vt:variant>
      <vt:variant>
        <vt:i4>3</vt:i4>
      </vt:variant>
      <vt:variant>
        <vt:lpstr>幻灯片标题</vt:lpstr>
      </vt:variant>
      <vt:variant>
        <vt:i4>13</vt:i4>
      </vt:variant>
    </vt:vector>
  </HeadingPairs>
  <TitlesOfParts>
    <vt:vector size="43" baseType="lpstr">
      <vt:lpstr>Arial</vt:lpstr>
      <vt:lpstr>宋体</vt:lpstr>
      <vt:lpstr>Wingdings</vt:lpstr>
      <vt:lpstr>思源黑体 CN Normal</vt:lpstr>
      <vt:lpstr>书体坊安景臣钢笔行书</vt:lpstr>
      <vt:lpstr>Arial Black</vt:lpstr>
      <vt:lpstr>思源黑体 CN Medium</vt:lpstr>
      <vt:lpstr>黑体</vt:lpstr>
      <vt:lpstr>Calibri</vt:lpstr>
      <vt:lpstr>方正清刻本悦宋简体</vt:lpstr>
      <vt:lpstr>华文细黑</vt:lpstr>
      <vt:lpstr>思源黑体 CN Light</vt:lpstr>
      <vt:lpstr>方正粗宋简体</vt:lpstr>
      <vt:lpstr>等线</vt:lpstr>
      <vt:lpstr>微软雅黑</vt:lpstr>
      <vt:lpstr>Arial Unicode MS</vt:lpstr>
      <vt:lpstr>等线 Light</vt:lpstr>
      <vt:lpstr>Arial Rounded MT Bold</vt:lpstr>
      <vt:lpstr>书体坊安景臣钢笔行书</vt:lpstr>
      <vt:lpstr>思源黑体 CN Light</vt:lpstr>
      <vt:lpstr>思源黑体 CN Medium</vt:lpstr>
      <vt:lpstr>思源黑体 CN Normal</vt:lpstr>
      <vt:lpstr>方正清刻本悦宋简体</vt:lpstr>
      <vt:lpstr>方正粗宋简体</vt:lpstr>
      <vt:lpstr>Office 主题​​</vt:lpstr>
      <vt:lpstr>1_OfficePLUS</vt:lpstr>
      <vt:lpstr>1_Office 主题​​</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#我为母校送模板#</dc:title>
  <dc:creator>龙 信合</dc:creator>
  <cp:keywords>51PPT模板网</cp:keywords>
  <cp:lastModifiedBy>太阳背后的阴影</cp:lastModifiedBy>
  <cp:revision>240</cp:revision>
  <dcterms:created xsi:type="dcterms:W3CDTF">2019-03-24T06:22:00Z</dcterms:created>
  <dcterms:modified xsi:type="dcterms:W3CDTF">2021-05-27T12:58:07Z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2019-04-16T05:30:17.5318041Z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53ed71aa-9a33-4ddb-9a98-5b4729cfeda3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2052-11.3.0.9236</vt:lpwstr>
  </property>
</Properties>
</file>